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294" r:id="rId2"/>
    <p:sldId id="295" r:id="rId3"/>
    <p:sldId id="266" r:id="rId4"/>
    <p:sldId id="281" r:id="rId5"/>
    <p:sldId id="297" r:id="rId6"/>
    <p:sldId id="290" r:id="rId7"/>
    <p:sldId id="288" r:id="rId8"/>
    <p:sldId id="304" r:id="rId9"/>
    <p:sldId id="292" r:id="rId10"/>
    <p:sldId id="301" r:id="rId11"/>
    <p:sldId id="303" r:id="rId12"/>
    <p:sldId id="282" r:id="rId13"/>
    <p:sldId id="305" r:id="rId14"/>
    <p:sldId id="298" r:id="rId15"/>
    <p:sldId id="299" r:id="rId16"/>
    <p:sldId id="291" r:id="rId17"/>
    <p:sldId id="300" r:id="rId18"/>
    <p:sldId id="283" r:id="rId19"/>
    <p:sldId id="293" r:id="rId20"/>
    <p:sldId id="306" r:id="rId21"/>
    <p:sldId id="307" r:id="rId22"/>
    <p:sldId id="308" r:id="rId23"/>
    <p:sldId id="309" r:id="rId24"/>
    <p:sldId id="311" r:id="rId25"/>
    <p:sldId id="287" r:id="rId26"/>
    <p:sldId id="312" r:id="rId27"/>
    <p:sldId id="284" r:id="rId28"/>
    <p:sldId id="310" r:id="rId29"/>
    <p:sldId id="285" r:id="rId30"/>
    <p:sldId id="313" r:id="rId31"/>
    <p:sldId id="314" r:id="rId32"/>
    <p:sldId id="286" r:id="rId33"/>
    <p:sldId id="315" r:id="rId34"/>
    <p:sldId id="316" r:id="rId35"/>
    <p:sldId id="317" r:id="rId36"/>
    <p:sldId id="318" r:id="rId37"/>
    <p:sldId id="319" r:id="rId38"/>
    <p:sldId id="320" r:id="rId39"/>
    <p:sldId id="321" r:id="rId40"/>
    <p:sldId id="322" r:id="rId41"/>
    <p:sldId id="323" r:id="rId42"/>
    <p:sldId id="296"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4705" autoAdjust="0"/>
  </p:normalViewPr>
  <p:slideViewPr>
    <p:cSldViewPr>
      <p:cViewPr varScale="1">
        <p:scale>
          <a:sx n="81" d="100"/>
          <a:sy n="81" d="100"/>
        </p:scale>
        <p:origin x="1469"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A43326-A0F9-41CC-A2BB-1C523EFAFA55}" type="datetimeFigureOut">
              <a:rPr lang="en-US" smtClean="0"/>
              <a:t>3/4/2023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DC5DF8-E25C-46BA-BF1D-95A83F474C62}" type="slidenum">
              <a:rPr lang="en-US" smtClean="0"/>
              <a:t>‹#›</a:t>
            </a:fld>
            <a:endParaRPr lang="en-US"/>
          </a:p>
        </p:txBody>
      </p:sp>
    </p:spTree>
    <p:extLst>
      <p:ext uri="{BB962C8B-B14F-4D97-AF65-F5344CB8AC3E}">
        <p14:creationId xmlns:p14="http://schemas.microsoft.com/office/powerpoint/2010/main" val="229928345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2C55EA-0E55-4181-9560-34C927044152}" type="datetimeFigureOut">
              <a:rPr lang="en-US" smtClean="0"/>
              <a:t>3/4/2023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7C1ECF-AAF9-4ED5-B720-2EF659F96AA6}" type="slidenum">
              <a:rPr lang="en-US" smtClean="0"/>
              <a:t>‹#›</a:t>
            </a:fld>
            <a:endParaRPr lang="en-US"/>
          </a:p>
        </p:txBody>
      </p:sp>
    </p:spTree>
    <p:extLst>
      <p:ext uri="{BB962C8B-B14F-4D97-AF65-F5344CB8AC3E}">
        <p14:creationId xmlns:p14="http://schemas.microsoft.com/office/powerpoint/2010/main" val="415563857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7C1ECF-AAF9-4ED5-B720-2EF659F96AA6}" type="slidenum">
              <a:rPr lang="en-US" smtClean="0"/>
              <a:t>1</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2376055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28</a:t>
            </a:fld>
            <a:endParaRPr lang="en-US"/>
          </a:p>
        </p:txBody>
      </p:sp>
    </p:spTree>
    <p:extLst>
      <p:ext uri="{BB962C8B-B14F-4D97-AF65-F5344CB8AC3E}">
        <p14:creationId xmlns:p14="http://schemas.microsoft.com/office/powerpoint/2010/main" val="2607895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32</a:t>
            </a:fld>
            <a:endParaRPr lang="en-US"/>
          </a:p>
        </p:txBody>
      </p:sp>
    </p:spTree>
    <p:extLst>
      <p:ext uri="{BB962C8B-B14F-4D97-AF65-F5344CB8AC3E}">
        <p14:creationId xmlns:p14="http://schemas.microsoft.com/office/powerpoint/2010/main" val="2413039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33</a:t>
            </a:fld>
            <a:endParaRPr lang="en-US"/>
          </a:p>
        </p:txBody>
      </p:sp>
    </p:spTree>
    <p:extLst>
      <p:ext uri="{BB962C8B-B14F-4D97-AF65-F5344CB8AC3E}">
        <p14:creationId xmlns:p14="http://schemas.microsoft.com/office/powerpoint/2010/main" val="348760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34</a:t>
            </a:fld>
            <a:endParaRPr lang="en-US"/>
          </a:p>
        </p:txBody>
      </p:sp>
    </p:spTree>
    <p:extLst>
      <p:ext uri="{BB962C8B-B14F-4D97-AF65-F5344CB8AC3E}">
        <p14:creationId xmlns:p14="http://schemas.microsoft.com/office/powerpoint/2010/main" val="4231568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35</a:t>
            </a:fld>
            <a:endParaRPr lang="en-US"/>
          </a:p>
        </p:txBody>
      </p:sp>
    </p:spTree>
    <p:extLst>
      <p:ext uri="{BB962C8B-B14F-4D97-AF65-F5344CB8AC3E}">
        <p14:creationId xmlns:p14="http://schemas.microsoft.com/office/powerpoint/2010/main" val="4209516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36</a:t>
            </a:fld>
            <a:endParaRPr lang="en-US"/>
          </a:p>
        </p:txBody>
      </p:sp>
    </p:spTree>
    <p:extLst>
      <p:ext uri="{BB962C8B-B14F-4D97-AF65-F5344CB8AC3E}">
        <p14:creationId xmlns:p14="http://schemas.microsoft.com/office/powerpoint/2010/main" val="1533183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37</a:t>
            </a:fld>
            <a:endParaRPr lang="en-US"/>
          </a:p>
        </p:txBody>
      </p:sp>
    </p:spTree>
    <p:extLst>
      <p:ext uri="{BB962C8B-B14F-4D97-AF65-F5344CB8AC3E}">
        <p14:creationId xmlns:p14="http://schemas.microsoft.com/office/powerpoint/2010/main" val="1865812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38</a:t>
            </a:fld>
            <a:endParaRPr lang="en-US"/>
          </a:p>
        </p:txBody>
      </p:sp>
    </p:spTree>
    <p:extLst>
      <p:ext uri="{BB962C8B-B14F-4D97-AF65-F5344CB8AC3E}">
        <p14:creationId xmlns:p14="http://schemas.microsoft.com/office/powerpoint/2010/main" val="3567289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39</a:t>
            </a:fld>
            <a:endParaRPr lang="en-US"/>
          </a:p>
        </p:txBody>
      </p:sp>
    </p:spTree>
    <p:extLst>
      <p:ext uri="{BB962C8B-B14F-4D97-AF65-F5344CB8AC3E}">
        <p14:creationId xmlns:p14="http://schemas.microsoft.com/office/powerpoint/2010/main" val="118266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40</a:t>
            </a:fld>
            <a:endParaRPr lang="en-US"/>
          </a:p>
        </p:txBody>
      </p:sp>
    </p:spTree>
    <p:extLst>
      <p:ext uri="{BB962C8B-B14F-4D97-AF65-F5344CB8AC3E}">
        <p14:creationId xmlns:p14="http://schemas.microsoft.com/office/powerpoint/2010/main" val="146563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3</a:t>
            </a:fld>
            <a:endParaRPr lang="en-US"/>
          </a:p>
        </p:txBody>
      </p:sp>
    </p:spTree>
    <p:extLst>
      <p:ext uri="{BB962C8B-B14F-4D97-AF65-F5344CB8AC3E}">
        <p14:creationId xmlns:p14="http://schemas.microsoft.com/office/powerpoint/2010/main" val="241303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41</a:t>
            </a:fld>
            <a:endParaRPr lang="en-US"/>
          </a:p>
        </p:txBody>
      </p:sp>
    </p:spTree>
    <p:extLst>
      <p:ext uri="{BB962C8B-B14F-4D97-AF65-F5344CB8AC3E}">
        <p14:creationId xmlns:p14="http://schemas.microsoft.com/office/powerpoint/2010/main" val="2169336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12</a:t>
            </a:fld>
            <a:endParaRPr lang="en-US"/>
          </a:p>
        </p:txBody>
      </p:sp>
    </p:spTree>
    <p:extLst>
      <p:ext uri="{BB962C8B-B14F-4D97-AF65-F5344CB8AC3E}">
        <p14:creationId xmlns:p14="http://schemas.microsoft.com/office/powerpoint/2010/main" val="2413039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13</a:t>
            </a:fld>
            <a:endParaRPr lang="en-US"/>
          </a:p>
        </p:txBody>
      </p:sp>
    </p:spTree>
    <p:extLst>
      <p:ext uri="{BB962C8B-B14F-4D97-AF65-F5344CB8AC3E}">
        <p14:creationId xmlns:p14="http://schemas.microsoft.com/office/powerpoint/2010/main" val="4286720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14</a:t>
            </a:fld>
            <a:endParaRPr lang="en-US"/>
          </a:p>
        </p:txBody>
      </p:sp>
    </p:spTree>
    <p:extLst>
      <p:ext uri="{BB962C8B-B14F-4D97-AF65-F5344CB8AC3E}">
        <p14:creationId xmlns:p14="http://schemas.microsoft.com/office/powerpoint/2010/main" val="213859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15</a:t>
            </a:fld>
            <a:endParaRPr lang="en-US"/>
          </a:p>
        </p:txBody>
      </p:sp>
    </p:spTree>
    <p:extLst>
      <p:ext uri="{BB962C8B-B14F-4D97-AF65-F5344CB8AC3E}">
        <p14:creationId xmlns:p14="http://schemas.microsoft.com/office/powerpoint/2010/main" val="249869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16</a:t>
            </a:fld>
            <a:endParaRPr lang="en-US"/>
          </a:p>
        </p:txBody>
      </p:sp>
    </p:spTree>
    <p:extLst>
      <p:ext uri="{BB962C8B-B14F-4D97-AF65-F5344CB8AC3E}">
        <p14:creationId xmlns:p14="http://schemas.microsoft.com/office/powerpoint/2010/main" val="2413039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17</a:t>
            </a:fld>
            <a:endParaRPr lang="en-US"/>
          </a:p>
        </p:txBody>
      </p:sp>
    </p:spTree>
    <p:extLst>
      <p:ext uri="{BB962C8B-B14F-4D97-AF65-F5344CB8AC3E}">
        <p14:creationId xmlns:p14="http://schemas.microsoft.com/office/powerpoint/2010/main" val="553110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77C1ECF-AAF9-4ED5-B720-2EF659F96AA6}" type="slidenum">
              <a:rPr lang="en-US" smtClean="0"/>
              <a:t>27</a:t>
            </a:fld>
            <a:endParaRPr lang="en-US"/>
          </a:p>
        </p:txBody>
      </p:sp>
    </p:spTree>
    <p:extLst>
      <p:ext uri="{BB962C8B-B14F-4D97-AF65-F5344CB8AC3E}">
        <p14:creationId xmlns:p14="http://schemas.microsoft.com/office/powerpoint/2010/main" val="2413039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A8B72C3-ABA8-45D0-AA49-8B3C3E6B7F39}" type="datetime1">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143750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43F218-557C-4D7F-BF78-3B83EA759BF3}" type="datetime1">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321962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1EE2C-DF08-41C2-B604-3828D04A9B9C}" type="datetime1">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1598226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F4D8B-C5BD-4A83-978E-9F756411EC26}" type="datetime1">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24707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F24B7B-9FB9-4033-B926-9D7133983DCD}" type="datetime1">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633693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755E57-19A5-465C-9706-141EC69A4D5C}" type="datetime1">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1506275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64B8E4-0A67-44B3-9B40-153479BA76FD}" type="datetime1">
              <a:rPr lang="en-US" smtClean="0"/>
              <a:t>3/4/2023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3170994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49F3DF-3255-472B-BF32-D8D613263B0A}" type="datetime1">
              <a:rPr lang="en-US" smtClean="0"/>
              <a:t>3/4/2023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932042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149041-FD1A-4372-BD2E-635679E2C08A}" type="datetime1">
              <a:rPr lang="en-US" smtClean="0"/>
              <a:t>3/4/2023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1265948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DC3343-C004-4925-821C-6911AD891313}" type="datetime1">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404619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469BE5-14B5-4F63-95B9-A1DB2086BC98}" type="datetime1">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6AC025-CC48-4BEF-8E7F-C5DBC425F814}" type="slidenum">
              <a:rPr lang="en-US" smtClean="0"/>
              <a:t>‹#›</a:t>
            </a:fld>
            <a:endParaRPr lang="en-US"/>
          </a:p>
        </p:txBody>
      </p:sp>
    </p:spTree>
    <p:extLst>
      <p:ext uri="{BB962C8B-B14F-4D97-AF65-F5344CB8AC3E}">
        <p14:creationId xmlns:p14="http://schemas.microsoft.com/office/powerpoint/2010/main" val="2247272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95249-ABB0-4500-BAF8-6DC054AC7ED2}" type="datetime1">
              <a:rPr lang="en-US" smtClean="0"/>
              <a:t>3/4/2023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AC025-CC48-4BEF-8E7F-C5DBC425F814}" type="slidenum">
              <a:rPr lang="en-US" smtClean="0"/>
              <a:t>‹#›</a:t>
            </a:fld>
            <a:endParaRPr lang="en-US"/>
          </a:p>
        </p:txBody>
      </p:sp>
    </p:spTree>
    <p:extLst>
      <p:ext uri="{BB962C8B-B14F-4D97-AF65-F5344CB8AC3E}">
        <p14:creationId xmlns:p14="http://schemas.microsoft.com/office/powerpoint/2010/main" val="3277141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breakthechain.org/"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www.hoaxbusters.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973"/>
          <a:stretch/>
        </p:blipFill>
        <p:spPr bwMode="auto">
          <a:xfrm>
            <a:off x="0" y="2438400"/>
            <a:ext cx="4293565" cy="4419600"/>
          </a:xfrm>
          <a:prstGeom prst="rect">
            <a:avLst/>
          </a:prstGeom>
          <a:ln/>
        </p:spPr>
        <p:style>
          <a:lnRef idx="2">
            <a:schemeClr val="accent1"/>
          </a:lnRef>
          <a:fillRef idx="1">
            <a:schemeClr val="lt1"/>
          </a:fillRef>
          <a:effectRef idx="0">
            <a:schemeClr val="accent1"/>
          </a:effectRef>
          <a:fontRef idx="minor">
            <a:schemeClr val="dk1"/>
          </a:fontRef>
        </p:style>
      </p:pic>
      <p:sp>
        <p:nvSpPr>
          <p:cNvPr id="5" name="TextBox 4"/>
          <p:cNvSpPr txBox="1"/>
          <p:nvPr/>
        </p:nvSpPr>
        <p:spPr>
          <a:xfrm>
            <a:off x="0" y="423208"/>
            <a:ext cx="9047105" cy="1446550"/>
          </a:xfrm>
          <a:prstGeom prst="rect">
            <a:avLst/>
          </a:prstGeom>
          <a:noFill/>
        </p:spPr>
        <p:txBody>
          <a:bodyPr wrap="square" rtlCol="0">
            <a:spAutoFit/>
          </a:bodyPr>
          <a:lstStyle/>
          <a:p>
            <a:pPr algn="r"/>
            <a:r>
              <a:rPr lang="en-US" sz="4400" b="1" dirty="0">
                <a:latin typeface="Baskerville Old Face" pitchFamily="18" charset="0"/>
              </a:rPr>
              <a:t>Unit-4</a:t>
            </a:r>
          </a:p>
          <a:p>
            <a:pPr algn="r"/>
            <a:r>
              <a:rPr lang="en-US" sz="4400" b="1" dirty="0">
                <a:latin typeface="Baskerville Old Face" pitchFamily="18" charset="0"/>
              </a:rPr>
              <a:t>Phishing and Identity Theft</a:t>
            </a:r>
            <a:endParaRPr lang="en-GB" sz="4400" b="1" dirty="0">
              <a:latin typeface="Baskerville Old Face" pitchFamily="18" charset="0"/>
            </a:endParaRP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9713" r="6458" b="85305"/>
          <a:stretch/>
        </p:blipFill>
        <p:spPr bwMode="auto">
          <a:xfrm>
            <a:off x="3687408" y="2438400"/>
            <a:ext cx="579792" cy="754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332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AFFCE27-4560-AADD-EA46-811AFFB92E6B}"/>
              </a:ext>
            </a:extLst>
          </p:cNvPr>
          <p:cNvPicPr>
            <a:picLocks noChangeAspect="1"/>
          </p:cNvPicPr>
          <p:nvPr/>
        </p:nvPicPr>
        <p:blipFill>
          <a:blip r:embed="rId3"/>
          <a:stretch>
            <a:fillRect/>
          </a:stretch>
        </p:blipFill>
        <p:spPr>
          <a:xfrm>
            <a:off x="685800" y="458411"/>
            <a:ext cx="2971800" cy="381000"/>
          </a:xfrm>
          <a:prstGeom prst="rect">
            <a:avLst/>
          </a:prstGeom>
        </p:spPr>
      </p:pic>
      <p:pic>
        <p:nvPicPr>
          <p:cNvPr id="7" name="Picture 6">
            <a:extLst>
              <a:ext uri="{FF2B5EF4-FFF2-40B4-BE49-F238E27FC236}">
                <a16:creationId xmlns:a16="http://schemas.microsoft.com/office/drawing/2014/main" id="{E4BD8050-FB19-8694-EBD9-FC53FA809B1B}"/>
              </a:ext>
            </a:extLst>
          </p:cNvPr>
          <p:cNvPicPr>
            <a:picLocks noChangeAspect="1"/>
          </p:cNvPicPr>
          <p:nvPr/>
        </p:nvPicPr>
        <p:blipFill>
          <a:blip r:embed="rId4"/>
          <a:stretch>
            <a:fillRect/>
          </a:stretch>
        </p:blipFill>
        <p:spPr>
          <a:xfrm>
            <a:off x="542925" y="1219200"/>
            <a:ext cx="8058150" cy="4648200"/>
          </a:xfrm>
          <a:prstGeom prst="rect">
            <a:avLst/>
          </a:prstGeom>
        </p:spPr>
      </p:pic>
    </p:spTree>
    <p:extLst>
      <p:ext uri="{BB962C8B-B14F-4D97-AF65-F5344CB8AC3E}">
        <p14:creationId xmlns:p14="http://schemas.microsoft.com/office/powerpoint/2010/main" val="336081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68685D15-6F4D-A3EF-D64D-F9FB23AECE92}"/>
              </a:ext>
            </a:extLst>
          </p:cNvPr>
          <p:cNvPicPr>
            <a:picLocks noChangeAspect="1"/>
          </p:cNvPicPr>
          <p:nvPr/>
        </p:nvPicPr>
        <p:blipFill>
          <a:blip r:embed="rId3"/>
          <a:stretch>
            <a:fillRect/>
          </a:stretch>
        </p:blipFill>
        <p:spPr>
          <a:xfrm>
            <a:off x="485775" y="885824"/>
            <a:ext cx="8172450" cy="5591175"/>
          </a:xfrm>
          <a:prstGeom prst="rect">
            <a:avLst/>
          </a:prstGeom>
        </p:spPr>
      </p:pic>
      <p:pic>
        <p:nvPicPr>
          <p:cNvPr id="6" name="Picture 5">
            <a:extLst>
              <a:ext uri="{FF2B5EF4-FFF2-40B4-BE49-F238E27FC236}">
                <a16:creationId xmlns:a16="http://schemas.microsoft.com/office/drawing/2014/main" id="{BA3CBDB0-949B-8F9E-D937-A6F6C4452D22}"/>
              </a:ext>
            </a:extLst>
          </p:cNvPr>
          <p:cNvPicPr>
            <a:picLocks noChangeAspect="1"/>
          </p:cNvPicPr>
          <p:nvPr/>
        </p:nvPicPr>
        <p:blipFill>
          <a:blip r:embed="rId4"/>
          <a:stretch>
            <a:fillRect/>
          </a:stretch>
        </p:blipFill>
        <p:spPr>
          <a:xfrm>
            <a:off x="685800" y="458411"/>
            <a:ext cx="2971800" cy="381000"/>
          </a:xfrm>
          <a:prstGeom prst="rect">
            <a:avLst/>
          </a:prstGeom>
        </p:spPr>
      </p:pic>
    </p:spTree>
    <p:extLst>
      <p:ext uri="{BB962C8B-B14F-4D97-AF65-F5344CB8AC3E}">
        <p14:creationId xmlns:p14="http://schemas.microsoft.com/office/powerpoint/2010/main" val="1082635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0" y="457200"/>
            <a:ext cx="8270875" cy="5509200"/>
          </a:xfrm>
          <a:prstGeom prst="rect">
            <a:avLst/>
          </a:prstGeom>
        </p:spPr>
        <p:txBody>
          <a:bodyPr wrap="square">
            <a:spAutoFit/>
          </a:bodyPr>
          <a:lstStyle/>
          <a:p>
            <a:endParaRPr lang="en-US" sz="2000" b="1" dirty="0"/>
          </a:p>
          <a:p>
            <a:endParaRPr lang="en-US" sz="2000" b="1" dirty="0"/>
          </a:p>
          <a:p>
            <a:r>
              <a:rPr lang="en-US" b="1" dirty="0"/>
              <a:t>Phishing Techniques</a:t>
            </a:r>
          </a:p>
          <a:p>
            <a:endParaRPr lang="en-US" sz="2000" b="1" dirty="0"/>
          </a:p>
          <a:p>
            <a:pPr marL="228600" indent="-228600">
              <a:buAutoNum type="arabicPeriod"/>
            </a:pPr>
            <a:r>
              <a:rPr lang="en-US" sz="1600" dirty="0"/>
              <a:t>URL (</a:t>
            </a:r>
            <a:r>
              <a:rPr lang="en-US" sz="1600" dirty="0" err="1"/>
              <a:t>weblink</a:t>
            </a:r>
            <a:r>
              <a:rPr lang="en-US" sz="1600" dirty="0"/>
              <a:t>) manipulation</a:t>
            </a:r>
          </a:p>
          <a:p>
            <a:pPr marL="228600" indent="-228600">
              <a:buAutoNum type="arabicPeriod"/>
            </a:pPr>
            <a:endParaRPr lang="en-US" sz="1600" dirty="0"/>
          </a:p>
          <a:p>
            <a:pPr marL="228600" indent="-228600">
              <a:buAutoNum type="arabicPeriod"/>
            </a:pPr>
            <a:r>
              <a:rPr lang="en-US" sz="1600" dirty="0"/>
              <a:t>Filter evasion</a:t>
            </a:r>
          </a:p>
          <a:p>
            <a:pPr marL="228600" indent="-228600">
              <a:buAutoNum type="arabicPeriod"/>
            </a:pPr>
            <a:endParaRPr lang="en-US" sz="1600" dirty="0"/>
          </a:p>
          <a:p>
            <a:pPr marL="228600" indent="-228600">
              <a:buAutoNum type="arabicPeriod"/>
            </a:pPr>
            <a:r>
              <a:rPr lang="en-US" sz="1600" dirty="0"/>
              <a:t>Website forgery</a:t>
            </a:r>
          </a:p>
          <a:p>
            <a:pPr marL="228600" indent="-228600">
              <a:buAutoNum type="arabicPeriod"/>
            </a:pPr>
            <a:endParaRPr lang="en-US" sz="1600" dirty="0"/>
          </a:p>
          <a:p>
            <a:pPr marL="228600" indent="-228600">
              <a:buAutoNum type="arabicPeriod"/>
            </a:pPr>
            <a:r>
              <a:rPr lang="en-US" sz="1600" dirty="0"/>
              <a:t>Flash Phishing</a:t>
            </a:r>
          </a:p>
          <a:p>
            <a:pPr marL="228600" indent="-228600">
              <a:buAutoNum type="arabicPeriod"/>
            </a:pPr>
            <a:endParaRPr lang="en-US" sz="1600" dirty="0"/>
          </a:p>
          <a:p>
            <a:pPr marL="228600" indent="-228600">
              <a:buAutoNum type="arabicPeriod"/>
            </a:pPr>
            <a:r>
              <a:rPr lang="en-US" sz="1600" dirty="0"/>
              <a:t>Social Phishing</a:t>
            </a:r>
          </a:p>
          <a:p>
            <a:pPr marL="228600" indent="-228600">
              <a:buAutoNum type="arabicPeriod"/>
            </a:pPr>
            <a:endParaRPr lang="en-US" sz="1600" dirty="0"/>
          </a:p>
          <a:p>
            <a:pPr marL="228600" indent="-228600">
              <a:buAutoNum type="arabicPeriod"/>
            </a:pPr>
            <a:r>
              <a:rPr lang="en-US" sz="1600" dirty="0"/>
              <a:t>Phone Phishing</a:t>
            </a:r>
          </a:p>
          <a:p>
            <a:pPr marL="228600" indent="-228600">
              <a:buAutoNum type="arabicPeriod"/>
            </a:pPr>
            <a:endParaRPr lang="en-US" sz="1600" dirty="0"/>
          </a:p>
          <a:p>
            <a:pPr marL="228600" indent="-228600">
              <a:buAutoNum type="arabicPeriod"/>
            </a:pPr>
            <a:endParaRPr lang="en-US" sz="1600" dirty="0"/>
          </a:p>
          <a:p>
            <a:r>
              <a:rPr lang="en-US" sz="1600" dirty="0"/>
              <a:t>Phishers usually send millions of E-Mail messages, pop-up windows, etc.,  that appear to be looking official and legitimate. </a:t>
            </a:r>
          </a:p>
          <a:p>
            <a:endParaRPr lang="en-US" sz="1600" dirty="0"/>
          </a:p>
          <a:p>
            <a:endParaRPr lang="en-US" sz="1600" b="1" dirty="0"/>
          </a:p>
        </p:txBody>
      </p:sp>
    </p:spTree>
    <p:extLst>
      <p:ext uri="{BB962C8B-B14F-4D97-AF65-F5344CB8AC3E}">
        <p14:creationId xmlns:p14="http://schemas.microsoft.com/office/powerpoint/2010/main" val="3438684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0" y="457200"/>
            <a:ext cx="8270875" cy="369332"/>
          </a:xfrm>
          <a:prstGeom prst="rect">
            <a:avLst/>
          </a:prstGeom>
        </p:spPr>
        <p:txBody>
          <a:bodyPr wrap="square">
            <a:spAutoFit/>
          </a:bodyPr>
          <a:lstStyle/>
          <a:p>
            <a:r>
              <a:rPr lang="en-US" b="1" dirty="0"/>
              <a:t>Phishing Techniques </a:t>
            </a:r>
            <a:endParaRPr lang="en-US" sz="1600" b="1" dirty="0"/>
          </a:p>
        </p:txBody>
      </p:sp>
      <p:pic>
        <p:nvPicPr>
          <p:cNvPr id="6" name="Picture 5">
            <a:extLst>
              <a:ext uri="{FF2B5EF4-FFF2-40B4-BE49-F238E27FC236}">
                <a16:creationId xmlns:a16="http://schemas.microsoft.com/office/drawing/2014/main" id="{211BE3F0-EC80-1373-E96C-A389F1571211}"/>
              </a:ext>
            </a:extLst>
          </p:cNvPr>
          <p:cNvPicPr>
            <a:picLocks noChangeAspect="1"/>
          </p:cNvPicPr>
          <p:nvPr/>
        </p:nvPicPr>
        <p:blipFill>
          <a:blip r:embed="rId4"/>
          <a:stretch>
            <a:fillRect/>
          </a:stretch>
        </p:blipFill>
        <p:spPr>
          <a:xfrm>
            <a:off x="577849" y="990600"/>
            <a:ext cx="8181975" cy="5562600"/>
          </a:xfrm>
          <a:prstGeom prst="rect">
            <a:avLst/>
          </a:prstGeom>
        </p:spPr>
      </p:pic>
    </p:spTree>
    <p:extLst>
      <p:ext uri="{BB962C8B-B14F-4D97-AF65-F5344CB8AC3E}">
        <p14:creationId xmlns:p14="http://schemas.microsoft.com/office/powerpoint/2010/main" val="305025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50247" y="354609"/>
            <a:ext cx="8270875" cy="369332"/>
          </a:xfrm>
          <a:prstGeom prst="rect">
            <a:avLst/>
          </a:prstGeom>
        </p:spPr>
        <p:txBody>
          <a:bodyPr wrap="square">
            <a:spAutoFit/>
          </a:bodyPr>
          <a:lstStyle/>
          <a:p>
            <a:r>
              <a:rPr lang="en-US" b="1" dirty="0"/>
              <a:t>Phishing Techniques </a:t>
            </a:r>
            <a:endParaRPr lang="en-US" sz="1600" b="1" dirty="0"/>
          </a:p>
        </p:txBody>
      </p:sp>
      <p:pic>
        <p:nvPicPr>
          <p:cNvPr id="5" name="Picture 4">
            <a:extLst>
              <a:ext uri="{FF2B5EF4-FFF2-40B4-BE49-F238E27FC236}">
                <a16:creationId xmlns:a16="http://schemas.microsoft.com/office/drawing/2014/main" id="{BB2FBBB0-EDE4-09F1-11CE-3C918D122018}"/>
              </a:ext>
            </a:extLst>
          </p:cNvPr>
          <p:cNvPicPr>
            <a:picLocks noChangeAspect="1"/>
          </p:cNvPicPr>
          <p:nvPr/>
        </p:nvPicPr>
        <p:blipFill>
          <a:blip r:embed="rId4"/>
          <a:stretch>
            <a:fillRect/>
          </a:stretch>
        </p:blipFill>
        <p:spPr>
          <a:xfrm>
            <a:off x="496887" y="810181"/>
            <a:ext cx="8343900" cy="1162050"/>
          </a:xfrm>
          <a:prstGeom prst="rect">
            <a:avLst/>
          </a:prstGeom>
        </p:spPr>
      </p:pic>
      <p:pic>
        <p:nvPicPr>
          <p:cNvPr id="8" name="Picture 7">
            <a:extLst>
              <a:ext uri="{FF2B5EF4-FFF2-40B4-BE49-F238E27FC236}">
                <a16:creationId xmlns:a16="http://schemas.microsoft.com/office/drawing/2014/main" id="{EAB2C622-F3A9-36DB-E556-F46356C8DCC7}"/>
              </a:ext>
            </a:extLst>
          </p:cNvPr>
          <p:cNvPicPr>
            <a:picLocks noChangeAspect="1"/>
          </p:cNvPicPr>
          <p:nvPr/>
        </p:nvPicPr>
        <p:blipFill>
          <a:blip r:embed="rId5"/>
          <a:stretch>
            <a:fillRect/>
          </a:stretch>
        </p:blipFill>
        <p:spPr>
          <a:xfrm>
            <a:off x="533400" y="2144712"/>
            <a:ext cx="8448675" cy="4657725"/>
          </a:xfrm>
          <a:prstGeom prst="rect">
            <a:avLst/>
          </a:prstGeom>
        </p:spPr>
      </p:pic>
    </p:spTree>
    <p:extLst>
      <p:ext uri="{BB962C8B-B14F-4D97-AF65-F5344CB8AC3E}">
        <p14:creationId xmlns:p14="http://schemas.microsoft.com/office/powerpoint/2010/main" val="677770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50247" y="354609"/>
            <a:ext cx="8270875" cy="369332"/>
          </a:xfrm>
          <a:prstGeom prst="rect">
            <a:avLst/>
          </a:prstGeom>
        </p:spPr>
        <p:txBody>
          <a:bodyPr wrap="square">
            <a:spAutoFit/>
          </a:bodyPr>
          <a:lstStyle/>
          <a:p>
            <a:r>
              <a:rPr lang="en-US" b="1" dirty="0"/>
              <a:t>Phishing Techniques </a:t>
            </a:r>
            <a:endParaRPr lang="en-US" sz="1600" b="1" dirty="0"/>
          </a:p>
        </p:txBody>
      </p:sp>
      <p:pic>
        <p:nvPicPr>
          <p:cNvPr id="6" name="Picture 5">
            <a:extLst>
              <a:ext uri="{FF2B5EF4-FFF2-40B4-BE49-F238E27FC236}">
                <a16:creationId xmlns:a16="http://schemas.microsoft.com/office/drawing/2014/main" id="{1FE4CEB1-766E-9AD0-9921-3E2D019B3B5A}"/>
              </a:ext>
            </a:extLst>
          </p:cNvPr>
          <p:cNvPicPr>
            <a:picLocks noChangeAspect="1"/>
          </p:cNvPicPr>
          <p:nvPr/>
        </p:nvPicPr>
        <p:blipFill>
          <a:blip r:embed="rId4"/>
          <a:stretch>
            <a:fillRect/>
          </a:stretch>
        </p:blipFill>
        <p:spPr>
          <a:xfrm>
            <a:off x="600075" y="914400"/>
            <a:ext cx="7943850" cy="3000375"/>
          </a:xfrm>
          <a:prstGeom prst="rect">
            <a:avLst/>
          </a:prstGeom>
        </p:spPr>
      </p:pic>
      <p:pic>
        <p:nvPicPr>
          <p:cNvPr id="9" name="Picture 8">
            <a:extLst>
              <a:ext uri="{FF2B5EF4-FFF2-40B4-BE49-F238E27FC236}">
                <a16:creationId xmlns:a16="http://schemas.microsoft.com/office/drawing/2014/main" id="{416BC7DA-D699-42E2-BEA7-688EB5E9EFA0}"/>
              </a:ext>
            </a:extLst>
          </p:cNvPr>
          <p:cNvPicPr>
            <a:picLocks noChangeAspect="1"/>
          </p:cNvPicPr>
          <p:nvPr/>
        </p:nvPicPr>
        <p:blipFill>
          <a:blip r:embed="rId5"/>
          <a:stretch>
            <a:fillRect/>
          </a:stretch>
        </p:blipFill>
        <p:spPr>
          <a:xfrm>
            <a:off x="609600" y="4190999"/>
            <a:ext cx="7934325" cy="2312391"/>
          </a:xfrm>
          <a:prstGeom prst="rect">
            <a:avLst/>
          </a:prstGeom>
        </p:spPr>
      </p:pic>
    </p:spTree>
    <p:extLst>
      <p:ext uri="{BB962C8B-B14F-4D97-AF65-F5344CB8AC3E}">
        <p14:creationId xmlns:p14="http://schemas.microsoft.com/office/powerpoint/2010/main" val="2014218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09600" y="1259175"/>
            <a:ext cx="8001000" cy="3262432"/>
          </a:xfrm>
          <a:prstGeom prst="rect">
            <a:avLst/>
          </a:prstGeom>
        </p:spPr>
        <p:txBody>
          <a:bodyPr wrap="square">
            <a:spAutoFit/>
          </a:bodyPr>
          <a:lstStyle/>
          <a:p>
            <a:endParaRPr lang="en-US" b="1" dirty="0"/>
          </a:p>
          <a:p>
            <a:r>
              <a:rPr lang="en-US" b="1" dirty="0"/>
              <a:t>Spear Phishing</a:t>
            </a:r>
          </a:p>
          <a:p>
            <a:endParaRPr lang="en-US" sz="2400" b="1" dirty="0"/>
          </a:p>
          <a:p>
            <a:pPr marL="171450" indent="-171450">
              <a:buFont typeface="Wingdings" pitchFamily="2" charset="2"/>
              <a:buChar char="ü"/>
            </a:pPr>
            <a:r>
              <a:rPr lang="en-US" sz="1600" dirty="0"/>
              <a:t>A method of sending a Phishing message to a particular organization to gain organizational information for more targeted social engineering.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Spear phishers send E-Mail that appears genuine</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The message might look like as if it has come from your employer, or from a colleague who might send an E-Mail message to everyone in the company (such as the person who manages the computer systems); it could include requests for usernames or passwords.</a:t>
            </a:r>
          </a:p>
          <a:p>
            <a:endParaRPr lang="en-US" dirty="0"/>
          </a:p>
        </p:txBody>
      </p:sp>
    </p:spTree>
    <p:extLst>
      <p:ext uri="{BB962C8B-B14F-4D97-AF65-F5344CB8AC3E}">
        <p14:creationId xmlns:p14="http://schemas.microsoft.com/office/powerpoint/2010/main" val="1880014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39A21C0-7CB8-8087-C2AE-E2EB73119784}"/>
              </a:ext>
            </a:extLst>
          </p:cNvPr>
          <p:cNvPicPr>
            <a:picLocks noChangeAspect="1"/>
          </p:cNvPicPr>
          <p:nvPr/>
        </p:nvPicPr>
        <p:blipFill>
          <a:blip r:embed="rId4"/>
          <a:stretch>
            <a:fillRect/>
          </a:stretch>
        </p:blipFill>
        <p:spPr>
          <a:xfrm>
            <a:off x="285750" y="762000"/>
            <a:ext cx="8572500" cy="4724400"/>
          </a:xfrm>
          <a:prstGeom prst="rect">
            <a:avLst/>
          </a:prstGeom>
        </p:spPr>
      </p:pic>
    </p:spTree>
    <p:extLst>
      <p:ext uri="{BB962C8B-B14F-4D97-AF65-F5344CB8AC3E}">
        <p14:creationId xmlns:p14="http://schemas.microsoft.com/office/powerpoint/2010/main" val="2076726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93756" y="609600"/>
            <a:ext cx="8210519" cy="6093976"/>
          </a:xfrm>
          <a:prstGeom prst="rect">
            <a:avLst/>
          </a:prstGeom>
        </p:spPr>
        <p:txBody>
          <a:bodyPr wrap="square">
            <a:spAutoFit/>
          </a:bodyPr>
          <a:lstStyle/>
          <a:p>
            <a:endParaRPr lang="en-US" sz="1600" b="1" dirty="0"/>
          </a:p>
          <a:p>
            <a:r>
              <a:rPr lang="en-US" b="1" dirty="0"/>
              <a:t>Whaling</a:t>
            </a:r>
            <a:endParaRPr lang="en-US" sz="2000" b="1" dirty="0"/>
          </a:p>
          <a:p>
            <a:endParaRPr lang="en-US" sz="2000" b="1" dirty="0"/>
          </a:p>
          <a:p>
            <a:pPr marL="171450" indent="-171450">
              <a:buFont typeface="Wingdings" pitchFamily="2" charset="2"/>
              <a:buChar char="ü"/>
            </a:pPr>
            <a:r>
              <a:rPr lang="en-US" sz="1600" dirty="0"/>
              <a:t>A specific form of “Phishing” and/or “Spear Phishing” – targeting executives from the top management in the organizations, usually from private companies.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The objective is to swindle the executives into revealing confidential information.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Whaling targets C-level executives sometimes with the help of information gleaned through Spear Phishing, aimed at installing malware for </a:t>
            </a:r>
            <a:r>
              <a:rPr lang="en-US" sz="1600" dirty="0" err="1"/>
              <a:t>keylogging</a:t>
            </a:r>
            <a:r>
              <a:rPr lang="en-US" sz="1600" dirty="0"/>
              <a:t> or other backdoor access mechanisms.</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E-Mails sent in the whaling scams are designed to masquerade as a critical business E-Mail sent from a legitimate business body and/or business authority.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Whaling phishers have also forged official looking FBI subpoena E-Mails and claimed that the manager needs to click a link and install special software to view the subpoena.</a:t>
            </a:r>
          </a:p>
          <a:p>
            <a:endParaRPr lang="en-US" sz="1600" dirty="0"/>
          </a:p>
          <a:p>
            <a:pPr marL="171450" indent="-171450">
              <a:buFont typeface="Wingdings" pitchFamily="2" charset="2"/>
              <a:buChar char="ü"/>
            </a:pPr>
            <a:r>
              <a:rPr lang="en-US" sz="1600" dirty="0"/>
              <a:t> In a 2008 FBI subpoena whaling scam, 20,000  corporate CEOs of various private organizations were attacked. Approximately 2000 of them, fell for it and clicked on the whaling link, believing that a browser add on will be downloaded, to view the entire subpoena document. But in reality, it was a keylogger software, that secretly recorded the CEOs passwords, and forwarded it to the phishers. </a:t>
            </a:r>
          </a:p>
          <a:p>
            <a:endParaRPr lang="en-US" sz="1600" dirty="0"/>
          </a:p>
        </p:txBody>
      </p:sp>
    </p:spTree>
    <p:extLst>
      <p:ext uri="{BB962C8B-B14F-4D97-AF65-F5344CB8AC3E}">
        <p14:creationId xmlns:p14="http://schemas.microsoft.com/office/powerpoint/2010/main" val="965830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24393" y="498475"/>
            <a:ext cx="8210519" cy="5624873"/>
          </a:xfrm>
          <a:prstGeom prst="rect">
            <a:avLst/>
          </a:prstGeom>
        </p:spPr>
        <p:txBody>
          <a:bodyPr wrap="square">
            <a:spAutoFit/>
          </a:bodyPr>
          <a:lstStyle/>
          <a:p>
            <a:endParaRPr lang="en-US" sz="1600" b="1" dirty="0"/>
          </a:p>
          <a:p>
            <a:r>
              <a:rPr lang="en-US" b="1" dirty="0"/>
              <a:t>Types of Phishing Scams</a:t>
            </a:r>
          </a:p>
          <a:p>
            <a:endParaRPr lang="en-US" sz="1600" b="1" dirty="0"/>
          </a:p>
          <a:p>
            <a:pPr marL="228600" indent="-228600">
              <a:lnSpc>
                <a:spcPct val="150000"/>
              </a:lnSpc>
              <a:buAutoNum type="arabicPeriod"/>
            </a:pPr>
            <a:r>
              <a:rPr lang="en-US" sz="1600" dirty="0"/>
              <a:t>Deceptive Phishing</a:t>
            </a:r>
          </a:p>
          <a:p>
            <a:pPr marL="228600" indent="-228600">
              <a:lnSpc>
                <a:spcPct val="150000"/>
              </a:lnSpc>
              <a:buAutoNum type="arabicPeriod"/>
            </a:pPr>
            <a:r>
              <a:rPr lang="en-US" sz="1600" dirty="0"/>
              <a:t>Malware-based Phishing</a:t>
            </a:r>
          </a:p>
          <a:p>
            <a:pPr marL="228600" indent="-228600">
              <a:lnSpc>
                <a:spcPct val="150000"/>
              </a:lnSpc>
              <a:buAutoNum type="arabicPeriod"/>
            </a:pPr>
            <a:r>
              <a:rPr lang="en-US" sz="1600" dirty="0" err="1"/>
              <a:t>Keyloggers</a:t>
            </a:r>
            <a:endParaRPr lang="en-US" sz="1600" dirty="0"/>
          </a:p>
          <a:p>
            <a:pPr marL="228600" indent="-228600">
              <a:lnSpc>
                <a:spcPct val="150000"/>
              </a:lnSpc>
              <a:buAutoNum type="arabicPeriod"/>
            </a:pPr>
            <a:r>
              <a:rPr lang="en-US" sz="1600" dirty="0"/>
              <a:t>Session hijacking</a:t>
            </a:r>
          </a:p>
          <a:p>
            <a:pPr marL="228600" indent="-228600">
              <a:lnSpc>
                <a:spcPct val="150000"/>
              </a:lnSpc>
              <a:buAutoNum type="arabicPeriod"/>
            </a:pPr>
            <a:r>
              <a:rPr lang="en-US" sz="1600" dirty="0"/>
              <a:t>In-session Phishing</a:t>
            </a:r>
          </a:p>
          <a:p>
            <a:pPr>
              <a:lnSpc>
                <a:spcPct val="150000"/>
              </a:lnSpc>
            </a:pPr>
            <a:r>
              <a:rPr lang="en-US" sz="1600" dirty="0"/>
              <a:t>6. Web Trojans</a:t>
            </a:r>
          </a:p>
          <a:p>
            <a:pPr>
              <a:lnSpc>
                <a:spcPct val="150000"/>
              </a:lnSpc>
            </a:pPr>
            <a:r>
              <a:rPr lang="en-US" sz="1600" dirty="0"/>
              <a:t>7. Pharming</a:t>
            </a:r>
          </a:p>
          <a:p>
            <a:pPr>
              <a:lnSpc>
                <a:spcPct val="150000"/>
              </a:lnSpc>
            </a:pPr>
            <a:r>
              <a:rPr lang="en-US" sz="1600" dirty="0"/>
              <a:t>8. System reconfiguration attacks</a:t>
            </a:r>
          </a:p>
          <a:p>
            <a:pPr>
              <a:lnSpc>
                <a:spcPct val="150000"/>
              </a:lnSpc>
            </a:pPr>
            <a:r>
              <a:rPr lang="en-US" sz="1600" dirty="0"/>
              <a:t>9. Data theft</a:t>
            </a:r>
          </a:p>
          <a:p>
            <a:pPr>
              <a:lnSpc>
                <a:spcPct val="150000"/>
              </a:lnSpc>
            </a:pPr>
            <a:r>
              <a:rPr lang="en-US" sz="1600" dirty="0"/>
              <a:t>10. Content-injection Phishing</a:t>
            </a:r>
          </a:p>
          <a:p>
            <a:pPr>
              <a:lnSpc>
                <a:spcPct val="150000"/>
              </a:lnSpc>
            </a:pPr>
            <a:r>
              <a:rPr lang="en-US" sz="1600" dirty="0"/>
              <a:t>11. Man-in-the-middle Phishing</a:t>
            </a:r>
          </a:p>
          <a:p>
            <a:pPr>
              <a:lnSpc>
                <a:spcPct val="150000"/>
              </a:lnSpc>
            </a:pPr>
            <a:r>
              <a:rPr lang="en-US" sz="1600" dirty="0"/>
              <a:t>12. Search engine Phishing</a:t>
            </a:r>
          </a:p>
          <a:p>
            <a:pPr>
              <a:lnSpc>
                <a:spcPct val="150000"/>
              </a:lnSpc>
            </a:pPr>
            <a:r>
              <a:rPr lang="en-US" sz="1600" dirty="0"/>
              <a:t>13. SSL certificate Phishing </a:t>
            </a:r>
          </a:p>
        </p:txBody>
      </p:sp>
    </p:spTree>
    <p:extLst>
      <p:ext uri="{BB962C8B-B14F-4D97-AF65-F5344CB8AC3E}">
        <p14:creationId xmlns:p14="http://schemas.microsoft.com/office/powerpoint/2010/main" val="1386595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428F-9C2E-41D5-9F1B-0ADB3233EAD6}"/>
              </a:ext>
            </a:extLst>
          </p:cNvPr>
          <p:cNvSpPr>
            <a:spLocks noGrp="1"/>
          </p:cNvSpPr>
          <p:nvPr>
            <p:ph type="title"/>
          </p:nvPr>
        </p:nvSpPr>
        <p:spPr/>
        <p:txBody>
          <a:bodyPr>
            <a:normAutofit fontScale="90000"/>
          </a:bodyPr>
          <a:lstStyle/>
          <a:p>
            <a:r>
              <a:rPr lang="en-IN" dirty="0"/>
              <a:t>Unit-4</a:t>
            </a:r>
            <a:br>
              <a:rPr lang="en-IN" dirty="0"/>
            </a:br>
            <a:endParaRPr lang="en-IN" dirty="0"/>
          </a:p>
        </p:txBody>
      </p:sp>
      <p:sp>
        <p:nvSpPr>
          <p:cNvPr id="3" name="Content Placeholder 2">
            <a:extLst>
              <a:ext uri="{FF2B5EF4-FFF2-40B4-BE49-F238E27FC236}">
                <a16:creationId xmlns:a16="http://schemas.microsoft.com/office/drawing/2014/main" id="{2E59030D-3230-465C-862B-EE62B343D54E}"/>
              </a:ext>
            </a:extLst>
          </p:cNvPr>
          <p:cNvSpPr>
            <a:spLocks noGrp="1"/>
          </p:cNvSpPr>
          <p:nvPr>
            <p:ph idx="1"/>
          </p:nvPr>
        </p:nvSpPr>
        <p:spPr/>
        <p:txBody>
          <a:bodyPr>
            <a:normAutofit lnSpcReduction="10000"/>
          </a:bodyPr>
          <a:lstStyle/>
          <a:p>
            <a:pPr marL="0" indent="0" algn="ctr">
              <a:buNone/>
            </a:pPr>
            <a:r>
              <a:rPr lang="en-IN" sz="4800" dirty="0"/>
              <a:t>Phishing and Identity Theft</a:t>
            </a:r>
          </a:p>
          <a:p>
            <a:pPr marL="0" indent="0" algn="ctr">
              <a:buNone/>
            </a:pPr>
            <a:endParaRPr lang="en-IN" sz="4800" dirty="0"/>
          </a:p>
          <a:p>
            <a:pPr marL="0" indent="0" algn="ctr">
              <a:buNone/>
            </a:pPr>
            <a:endParaRPr lang="en-IN" sz="4800" dirty="0"/>
          </a:p>
          <a:p>
            <a:pPr marL="0" indent="0" algn="ctr">
              <a:buNone/>
            </a:pPr>
            <a:endParaRPr lang="en-IN" sz="4800" dirty="0"/>
          </a:p>
          <a:p>
            <a:pPr marL="0" indent="0">
              <a:buNone/>
            </a:pPr>
            <a:r>
              <a:rPr lang="en-IN" sz="2400" dirty="0"/>
              <a:t> Presented By:</a:t>
            </a:r>
          </a:p>
          <a:p>
            <a:pPr marL="0" indent="0">
              <a:buNone/>
            </a:pPr>
            <a:r>
              <a:rPr lang="en-IN" sz="2400" dirty="0"/>
              <a:t> </a:t>
            </a:r>
            <a:r>
              <a:rPr lang="en-IN" sz="2000" dirty="0"/>
              <a:t>C Sharmila </a:t>
            </a:r>
            <a:r>
              <a:rPr lang="en-IN" sz="2000" dirty="0" err="1"/>
              <a:t>Suttur</a:t>
            </a:r>
            <a:endParaRPr lang="en-IN" sz="2000" dirty="0"/>
          </a:p>
          <a:p>
            <a:pPr marL="0" indent="0">
              <a:buNone/>
            </a:pPr>
            <a:r>
              <a:rPr lang="en-IN" sz="2000" dirty="0"/>
              <a:t> ECE, RIT</a:t>
            </a:r>
          </a:p>
          <a:p>
            <a:pPr marL="0" indent="0">
              <a:buNone/>
            </a:pPr>
            <a:endParaRPr lang="en-IN" sz="4800" dirty="0"/>
          </a:p>
        </p:txBody>
      </p:sp>
    </p:spTree>
    <p:extLst>
      <p:ext uri="{BB962C8B-B14F-4D97-AF65-F5344CB8AC3E}">
        <p14:creationId xmlns:p14="http://schemas.microsoft.com/office/powerpoint/2010/main" val="3624923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E8F3E5A-F41E-4F11-331D-30AEA7C90A1A}"/>
              </a:ext>
            </a:extLst>
          </p:cNvPr>
          <p:cNvPicPr>
            <a:picLocks noChangeAspect="1"/>
          </p:cNvPicPr>
          <p:nvPr/>
        </p:nvPicPr>
        <p:blipFill>
          <a:blip r:embed="rId3"/>
          <a:stretch>
            <a:fillRect/>
          </a:stretch>
        </p:blipFill>
        <p:spPr>
          <a:xfrm>
            <a:off x="361950" y="609600"/>
            <a:ext cx="8420100" cy="5876925"/>
          </a:xfrm>
          <a:prstGeom prst="rect">
            <a:avLst/>
          </a:prstGeom>
        </p:spPr>
      </p:pic>
      <p:sp>
        <p:nvSpPr>
          <p:cNvPr id="6" name="TextBox 5">
            <a:extLst>
              <a:ext uri="{FF2B5EF4-FFF2-40B4-BE49-F238E27FC236}">
                <a16:creationId xmlns:a16="http://schemas.microsoft.com/office/drawing/2014/main" id="{59B4748A-E8A8-DFC4-9D85-5A41919FC02D}"/>
              </a:ext>
            </a:extLst>
          </p:cNvPr>
          <p:cNvSpPr txBox="1"/>
          <p:nvPr/>
        </p:nvSpPr>
        <p:spPr>
          <a:xfrm>
            <a:off x="356255" y="184706"/>
            <a:ext cx="4572000" cy="369332"/>
          </a:xfrm>
          <a:prstGeom prst="rect">
            <a:avLst/>
          </a:prstGeom>
          <a:noFill/>
        </p:spPr>
        <p:txBody>
          <a:bodyPr wrap="square">
            <a:spAutoFit/>
          </a:bodyPr>
          <a:lstStyle/>
          <a:p>
            <a:r>
              <a:rPr lang="en-US" b="1" dirty="0"/>
              <a:t>Types of Phishing Scams</a:t>
            </a:r>
          </a:p>
        </p:txBody>
      </p:sp>
    </p:spTree>
    <p:extLst>
      <p:ext uri="{BB962C8B-B14F-4D97-AF65-F5344CB8AC3E}">
        <p14:creationId xmlns:p14="http://schemas.microsoft.com/office/powerpoint/2010/main" val="11418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9B4748A-E8A8-DFC4-9D85-5A41919FC02D}"/>
              </a:ext>
            </a:extLst>
          </p:cNvPr>
          <p:cNvSpPr txBox="1"/>
          <p:nvPr/>
        </p:nvSpPr>
        <p:spPr>
          <a:xfrm>
            <a:off x="356255" y="184706"/>
            <a:ext cx="4572000" cy="369332"/>
          </a:xfrm>
          <a:prstGeom prst="rect">
            <a:avLst/>
          </a:prstGeom>
          <a:noFill/>
        </p:spPr>
        <p:txBody>
          <a:bodyPr wrap="square">
            <a:spAutoFit/>
          </a:bodyPr>
          <a:lstStyle/>
          <a:p>
            <a:r>
              <a:rPr lang="en-US" b="1" dirty="0"/>
              <a:t>Types of Phishing Scams(</a:t>
            </a:r>
            <a:r>
              <a:rPr lang="en-US" b="1" dirty="0" err="1"/>
              <a:t>Contd</a:t>
            </a:r>
            <a:r>
              <a:rPr lang="en-US" b="1" dirty="0"/>
              <a:t>)</a:t>
            </a:r>
          </a:p>
        </p:txBody>
      </p:sp>
      <p:pic>
        <p:nvPicPr>
          <p:cNvPr id="3" name="Picture 2">
            <a:extLst>
              <a:ext uri="{FF2B5EF4-FFF2-40B4-BE49-F238E27FC236}">
                <a16:creationId xmlns:a16="http://schemas.microsoft.com/office/drawing/2014/main" id="{48F63845-B574-5EF1-8201-5474243B405A}"/>
              </a:ext>
            </a:extLst>
          </p:cNvPr>
          <p:cNvPicPr>
            <a:picLocks noChangeAspect="1"/>
          </p:cNvPicPr>
          <p:nvPr/>
        </p:nvPicPr>
        <p:blipFill>
          <a:blip r:embed="rId3"/>
          <a:stretch>
            <a:fillRect/>
          </a:stretch>
        </p:blipFill>
        <p:spPr>
          <a:xfrm>
            <a:off x="523875" y="685800"/>
            <a:ext cx="8096250" cy="5638800"/>
          </a:xfrm>
          <a:prstGeom prst="rect">
            <a:avLst/>
          </a:prstGeom>
        </p:spPr>
      </p:pic>
      <p:sp>
        <p:nvSpPr>
          <p:cNvPr id="8" name="TextBox 7">
            <a:extLst>
              <a:ext uri="{FF2B5EF4-FFF2-40B4-BE49-F238E27FC236}">
                <a16:creationId xmlns:a16="http://schemas.microsoft.com/office/drawing/2014/main" id="{BD1119EC-1B8B-E053-1C32-57896F702508}"/>
              </a:ext>
            </a:extLst>
          </p:cNvPr>
          <p:cNvSpPr txBox="1"/>
          <p:nvPr/>
        </p:nvSpPr>
        <p:spPr>
          <a:xfrm>
            <a:off x="696241" y="6207096"/>
            <a:ext cx="8096250" cy="553998"/>
          </a:xfrm>
          <a:prstGeom prst="rect">
            <a:avLst/>
          </a:prstGeom>
          <a:noFill/>
        </p:spPr>
        <p:txBody>
          <a:bodyPr wrap="square">
            <a:spAutoFit/>
          </a:bodyPr>
          <a:lstStyle/>
          <a:p>
            <a:r>
              <a:rPr lang="en-US" sz="1400" b="1" i="0" dirty="0">
                <a:solidFill>
                  <a:srgbClr val="5F6368"/>
                </a:solidFill>
                <a:effectLst/>
                <a:latin typeface="arial" panose="020B0604020202020204" pitchFamily="34" charset="0"/>
              </a:rPr>
              <a:t>DNS servers</a:t>
            </a:r>
            <a:r>
              <a:rPr lang="en-US" sz="1400" b="0" i="0" dirty="0">
                <a:solidFill>
                  <a:srgbClr val="4D5156"/>
                </a:solidFill>
                <a:effectLst/>
                <a:latin typeface="arial" panose="020B0604020202020204" pitchFamily="34" charset="0"/>
              </a:rPr>
              <a:t> translate domain names into IP addresses, making it possible for DNS clients to reach the origin server</a:t>
            </a:r>
            <a:r>
              <a:rPr lang="en-US" sz="1600" b="0" i="0" dirty="0">
                <a:solidFill>
                  <a:srgbClr val="4D5156"/>
                </a:solidFill>
                <a:effectLst/>
                <a:latin typeface="arial" panose="020B0604020202020204" pitchFamily="34" charset="0"/>
              </a:rPr>
              <a:t>.</a:t>
            </a:r>
            <a:endParaRPr lang="en-IN" sz="1600" dirty="0"/>
          </a:p>
        </p:txBody>
      </p:sp>
    </p:spTree>
    <p:extLst>
      <p:ext uri="{BB962C8B-B14F-4D97-AF65-F5344CB8AC3E}">
        <p14:creationId xmlns:p14="http://schemas.microsoft.com/office/powerpoint/2010/main" val="1076835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9B4748A-E8A8-DFC4-9D85-5A41919FC02D}"/>
              </a:ext>
            </a:extLst>
          </p:cNvPr>
          <p:cNvSpPr txBox="1"/>
          <p:nvPr/>
        </p:nvSpPr>
        <p:spPr>
          <a:xfrm>
            <a:off x="356255" y="184706"/>
            <a:ext cx="4572000" cy="369332"/>
          </a:xfrm>
          <a:prstGeom prst="rect">
            <a:avLst/>
          </a:prstGeom>
          <a:noFill/>
        </p:spPr>
        <p:txBody>
          <a:bodyPr wrap="square">
            <a:spAutoFit/>
          </a:bodyPr>
          <a:lstStyle/>
          <a:p>
            <a:r>
              <a:rPr lang="en-US" b="1" dirty="0"/>
              <a:t>Types of Phishing Scams(</a:t>
            </a:r>
            <a:r>
              <a:rPr lang="en-US" b="1" dirty="0" err="1"/>
              <a:t>Contd</a:t>
            </a:r>
            <a:r>
              <a:rPr lang="en-US" b="1" dirty="0"/>
              <a:t>)</a:t>
            </a:r>
          </a:p>
        </p:txBody>
      </p:sp>
      <p:pic>
        <p:nvPicPr>
          <p:cNvPr id="4" name="Picture 3">
            <a:extLst>
              <a:ext uri="{FF2B5EF4-FFF2-40B4-BE49-F238E27FC236}">
                <a16:creationId xmlns:a16="http://schemas.microsoft.com/office/drawing/2014/main" id="{2F53F09F-0C77-7471-F564-A5D705419D5F}"/>
              </a:ext>
            </a:extLst>
          </p:cNvPr>
          <p:cNvPicPr>
            <a:picLocks noChangeAspect="1"/>
          </p:cNvPicPr>
          <p:nvPr/>
        </p:nvPicPr>
        <p:blipFill>
          <a:blip r:embed="rId3"/>
          <a:stretch>
            <a:fillRect/>
          </a:stretch>
        </p:blipFill>
        <p:spPr>
          <a:xfrm>
            <a:off x="457200" y="838200"/>
            <a:ext cx="7972425" cy="5486400"/>
          </a:xfrm>
          <a:prstGeom prst="rect">
            <a:avLst/>
          </a:prstGeom>
        </p:spPr>
      </p:pic>
    </p:spTree>
    <p:extLst>
      <p:ext uri="{BB962C8B-B14F-4D97-AF65-F5344CB8AC3E}">
        <p14:creationId xmlns:p14="http://schemas.microsoft.com/office/powerpoint/2010/main" val="3206105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9B4748A-E8A8-DFC4-9D85-5A41919FC02D}"/>
              </a:ext>
            </a:extLst>
          </p:cNvPr>
          <p:cNvSpPr txBox="1"/>
          <p:nvPr/>
        </p:nvSpPr>
        <p:spPr>
          <a:xfrm>
            <a:off x="356255" y="184706"/>
            <a:ext cx="4572000" cy="369332"/>
          </a:xfrm>
          <a:prstGeom prst="rect">
            <a:avLst/>
          </a:prstGeom>
          <a:noFill/>
        </p:spPr>
        <p:txBody>
          <a:bodyPr wrap="square">
            <a:spAutoFit/>
          </a:bodyPr>
          <a:lstStyle/>
          <a:p>
            <a:r>
              <a:rPr lang="en-US" b="1" dirty="0"/>
              <a:t>Types of Phishing Scams(</a:t>
            </a:r>
            <a:r>
              <a:rPr lang="en-US" b="1" dirty="0" err="1"/>
              <a:t>Contd</a:t>
            </a:r>
            <a:r>
              <a:rPr lang="en-US" b="1" dirty="0"/>
              <a:t>)</a:t>
            </a:r>
          </a:p>
        </p:txBody>
      </p:sp>
      <p:pic>
        <p:nvPicPr>
          <p:cNvPr id="3" name="Picture 2">
            <a:extLst>
              <a:ext uri="{FF2B5EF4-FFF2-40B4-BE49-F238E27FC236}">
                <a16:creationId xmlns:a16="http://schemas.microsoft.com/office/drawing/2014/main" id="{5F12CC28-5247-0D70-F22E-3939837DA431}"/>
              </a:ext>
            </a:extLst>
          </p:cNvPr>
          <p:cNvPicPr>
            <a:picLocks noChangeAspect="1"/>
          </p:cNvPicPr>
          <p:nvPr/>
        </p:nvPicPr>
        <p:blipFill>
          <a:blip r:embed="rId3"/>
          <a:stretch>
            <a:fillRect/>
          </a:stretch>
        </p:blipFill>
        <p:spPr>
          <a:xfrm>
            <a:off x="485775" y="762000"/>
            <a:ext cx="8172450" cy="5410200"/>
          </a:xfrm>
          <a:prstGeom prst="rect">
            <a:avLst/>
          </a:prstGeom>
        </p:spPr>
      </p:pic>
    </p:spTree>
    <p:extLst>
      <p:ext uri="{BB962C8B-B14F-4D97-AF65-F5344CB8AC3E}">
        <p14:creationId xmlns:p14="http://schemas.microsoft.com/office/powerpoint/2010/main" val="3063753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9B4748A-E8A8-DFC4-9D85-5A41919FC02D}"/>
              </a:ext>
            </a:extLst>
          </p:cNvPr>
          <p:cNvSpPr txBox="1"/>
          <p:nvPr/>
        </p:nvSpPr>
        <p:spPr>
          <a:xfrm>
            <a:off x="457200" y="519685"/>
            <a:ext cx="4572000" cy="369332"/>
          </a:xfrm>
          <a:prstGeom prst="rect">
            <a:avLst/>
          </a:prstGeom>
          <a:noFill/>
        </p:spPr>
        <p:txBody>
          <a:bodyPr wrap="square">
            <a:spAutoFit/>
          </a:bodyPr>
          <a:lstStyle/>
          <a:p>
            <a:r>
              <a:rPr lang="en-US" b="1" dirty="0"/>
              <a:t>Types of Phishing Scams(</a:t>
            </a:r>
            <a:r>
              <a:rPr lang="en-US" b="1" dirty="0" err="1"/>
              <a:t>Contd</a:t>
            </a:r>
            <a:r>
              <a:rPr lang="en-US" b="1" dirty="0"/>
              <a:t>)</a:t>
            </a:r>
          </a:p>
        </p:txBody>
      </p:sp>
      <p:sp>
        <p:nvSpPr>
          <p:cNvPr id="7" name="TextBox 6">
            <a:extLst>
              <a:ext uri="{FF2B5EF4-FFF2-40B4-BE49-F238E27FC236}">
                <a16:creationId xmlns:a16="http://schemas.microsoft.com/office/drawing/2014/main" id="{2028F896-DBE0-6F9E-6858-C2A410CBD6F8}"/>
              </a:ext>
            </a:extLst>
          </p:cNvPr>
          <p:cNvSpPr txBox="1"/>
          <p:nvPr/>
        </p:nvSpPr>
        <p:spPr>
          <a:xfrm>
            <a:off x="457200" y="2590800"/>
            <a:ext cx="8347075" cy="2862322"/>
          </a:xfrm>
          <a:prstGeom prst="rect">
            <a:avLst/>
          </a:prstGeom>
          <a:noFill/>
        </p:spPr>
        <p:txBody>
          <a:bodyPr wrap="square">
            <a:spAutoFit/>
          </a:bodyPr>
          <a:lstStyle/>
          <a:p>
            <a:r>
              <a:rPr lang="en-US" b="0" i="0" dirty="0">
                <a:effectLst/>
                <a:latin typeface="MuseoSans"/>
              </a:rPr>
              <a:t>SSL works by ensuring that any data transferred between users and websites, or between two systems, remains impossible to read. It uses encryption algorithms to scramble data in transit, which prevents hackers from reading it as it is sent over the connection. This data includes potentially sensitive information such as names, addresses, credit card numbers, or other financial details.</a:t>
            </a:r>
          </a:p>
          <a:p>
            <a:endParaRPr lang="en-US" dirty="0">
              <a:latin typeface="MuseoSans"/>
            </a:endParaRPr>
          </a:p>
          <a:p>
            <a:r>
              <a:rPr lang="en-US" b="0" i="0" dirty="0">
                <a:effectLst/>
                <a:latin typeface="MuseoSans"/>
              </a:rPr>
              <a:t>When you see a padlock icon next to the URL in the address bar, that means SSL protects the website you are visiting.</a:t>
            </a:r>
          </a:p>
          <a:p>
            <a:endParaRPr lang="en-US" dirty="0">
              <a:latin typeface="MuseoSans"/>
            </a:endParaRPr>
          </a:p>
          <a:p>
            <a:r>
              <a:rPr lang="en-US" dirty="0">
                <a:latin typeface="MuseoSans"/>
              </a:rPr>
              <a:t>Example website: </a:t>
            </a:r>
            <a:endParaRPr lang="en-IN" dirty="0"/>
          </a:p>
        </p:txBody>
      </p:sp>
      <p:sp>
        <p:nvSpPr>
          <p:cNvPr id="8" name="TextBox 7">
            <a:extLst>
              <a:ext uri="{FF2B5EF4-FFF2-40B4-BE49-F238E27FC236}">
                <a16:creationId xmlns:a16="http://schemas.microsoft.com/office/drawing/2014/main" id="{CBDCDEBC-DCB2-E813-5E9D-FEDEBE090F7C}"/>
              </a:ext>
            </a:extLst>
          </p:cNvPr>
          <p:cNvSpPr txBox="1"/>
          <p:nvPr/>
        </p:nvSpPr>
        <p:spPr>
          <a:xfrm>
            <a:off x="462699" y="1057909"/>
            <a:ext cx="8153400" cy="1477328"/>
          </a:xfrm>
          <a:prstGeom prst="rect">
            <a:avLst/>
          </a:prstGeom>
          <a:noFill/>
        </p:spPr>
        <p:txBody>
          <a:bodyPr wrap="square">
            <a:spAutoFit/>
          </a:bodyPr>
          <a:lstStyle/>
          <a:p>
            <a:pPr algn="l" fontAlgn="base"/>
            <a:r>
              <a:rPr lang="en-US" b="0" i="0" dirty="0">
                <a:effectLst/>
                <a:latin typeface="MuseoSans"/>
              </a:rPr>
              <a:t>An SSL certificate is a digital certificate that authenticates a website's identity and enables an encrypted connection. SSL stands for Secure Sockets Layer, a security protocol that creates an encrypted link between a web server and a web browser.</a:t>
            </a:r>
          </a:p>
          <a:p>
            <a:pPr algn="l" fontAlgn="base"/>
            <a:r>
              <a:rPr lang="en-US" b="0" i="0" dirty="0">
                <a:effectLst/>
                <a:latin typeface="MuseoSans"/>
              </a:rPr>
              <a:t>Companies and organizations need to add SSL certificates to their websites to secure online transactions and keep customer information private and secure.</a:t>
            </a:r>
          </a:p>
        </p:txBody>
      </p:sp>
      <p:pic>
        <p:nvPicPr>
          <p:cNvPr id="10" name="Picture 9">
            <a:extLst>
              <a:ext uri="{FF2B5EF4-FFF2-40B4-BE49-F238E27FC236}">
                <a16:creationId xmlns:a16="http://schemas.microsoft.com/office/drawing/2014/main" id="{FEADDEB1-0C76-875B-0461-3A6BB4252061}"/>
              </a:ext>
            </a:extLst>
          </p:cNvPr>
          <p:cNvPicPr>
            <a:picLocks noChangeAspect="1"/>
          </p:cNvPicPr>
          <p:nvPr/>
        </p:nvPicPr>
        <p:blipFill>
          <a:blip r:embed="rId3"/>
          <a:stretch>
            <a:fillRect/>
          </a:stretch>
        </p:blipFill>
        <p:spPr>
          <a:xfrm>
            <a:off x="457200" y="5508685"/>
            <a:ext cx="7543800" cy="858838"/>
          </a:xfrm>
          <a:prstGeom prst="rect">
            <a:avLst/>
          </a:prstGeom>
        </p:spPr>
      </p:pic>
    </p:spTree>
    <p:extLst>
      <p:ext uri="{BB962C8B-B14F-4D97-AF65-F5344CB8AC3E}">
        <p14:creationId xmlns:p14="http://schemas.microsoft.com/office/powerpoint/2010/main" val="1520288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33400" y="609600"/>
            <a:ext cx="8153400" cy="2708434"/>
          </a:xfrm>
          <a:prstGeom prst="rect">
            <a:avLst/>
          </a:prstGeom>
        </p:spPr>
        <p:txBody>
          <a:bodyPr wrap="square">
            <a:spAutoFit/>
          </a:bodyPr>
          <a:lstStyle/>
          <a:p>
            <a:r>
              <a:rPr lang="en-US" b="1" dirty="0"/>
              <a:t>Distributed Phishing Attack (DPA)</a:t>
            </a:r>
          </a:p>
          <a:p>
            <a:endParaRPr lang="en-US" sz="2000" b="1" dirty="0"/>
          </a:p>
          <a:p>
            <a:r>
              <a:rPr lang="en-US" sz="1600" dirty="0"/>
              <a:t>An advanced form of phishing attack that works as per victim’s personalization of the location of sites collecting credentials and a covert transmission of credentials to a hidden coordination center run by the phisher.</a:t>
            </a:r>
          </a:p>
          <a:p>
            <a:endParaRPr lang="en-US" sz="1600" dirty="0"/>
          </a:p>
          <a:p>
            <a:pPr marL="171450" indent="-171450">
              <a:buFont typeface="Wingdings" pitchFamily="2" charset="2"/>
              <a:buChar char="ü"/>
            </a:pPr>
            <a:r>
              <a:rPr lang="en-US" sz="1600" dirty="0"/>
              <a:t>A large number of fraudulent web hosts are used for each set of lured E-Mails.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Each server collects only a tiny percentage of the victim’s personal information. </a:t>
            </a:r>
          </a:p>
          <a:p>
            <a:endParaRPr lang="en-US" sz="2000" b="1" dirty="0"/>
          </a:p>
        </p:txBody>
      </p:sp>
      <p:pic>
        <p:nvPicPr>
          <p:cNvPr id="4" name="Picture 3">
            <a:extLst>
              <a:ext uri="{FF2B5EF4-FFF2-40B4-BE49-F238E27FC236}">
                <a16:creationId xmlns:a16="http://schemas.microsoft.com/office/drawing/2014/main" id="{F2C34B28-263A-153D-452D-12ACB52B3F2C}"/>
              </a:ext>
            </a:extLst>
          </p:cNvPr>
          <p:cNvPicPr>
            <a:picLocks noChangeAspect="1"/>
          </p:cNvPicPr>
          <p:nvPr/>
        </p:nvPicPr>
        <p:blipFill>
          <a:blip r:embed="rId3"/>
          <a:stretch>
            <a:fillRect/>
          </a:stretch>
        </p:blipFill>
        <p:spPr>
          <a:xfrm>
            <a:off x="533400" y="3200400"/>
            <a:ext cx="8153401" cy="3048000"/>
          </a:xfrm>
          <a:prstGeom prst="rect">
            <a:avLst/>
          </a:prstGeom>
        </p:spPr>
      </p:pic>
    </p:spTree>
    <p:extLst>
      <p:ext uri="{BB962C8B-B14F-4D97-AF65-F5344CB8AC3E}">
        <p14:creationId xmlns:p14="http://schemas.microsoft.com/office/powerpoint/2010/main" val="3536380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5300" y="152400"/>
            <a:ext cx="8153400" cy="2893100"/>
          </a:xfrm>
          <a:prstGeom prst="rect">
            <a:avLst/>
          </a:prstGeom>
        </p:spPr>
        <p:txBody>
          <a:bodyPr wrap="square">
            <a:spAutoFit/>
          </a:bodyPr>
          <a:lstStyle/>
          <a:p>
            <a:r>
              <a:rPr lang="en-US" b="1" dirty="0"/>
              <a:t>Phishing Toolkits and Spy Phishing</a:t>
            </a:r>
          </a:p>
          <a:p>
            <a:endParaRPr lang="en-US" sz="2000" b="1" dirty="0"/>
          </a:p>
          <a:p>
            <a:pPr marL="171450" indent="-171450">
              <a:buFont typeface="Wingdings" pitchFamily="2" charset="2"/>
              <a:buChar char="ü"/>
            </a:pPr>
            <a:r>
              <a:rPr lang="en-US" sz="1600" dirty="0"/>
              <a:t>A Phishing toolkit is a set of scripts/programs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Quite expensive</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Phishers use hypertext preprocessor (PHP) to develop the Phishing kits.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Most of the Phishing kits are advertised and distributed at no charge and usually these </a:t>
            </a:r>
            <a:r>
              <a:rPr lang="en-US" sz="1600" i="1" dirty="0"/>
              <a:t>free Phishing kits </a:t>
            </a:r>
            <a:r>
              <a:rPr lang="en-US" sz="1600" dirty="0"/>
              <a:t>– also called DIY (Do It Yourself ) Phishing kits. </a:t>
            </a:r>
          </a:p>
          <a:p>
            <a:pPr marL="171450" indent="-171450">
              <a:buFont typeface="Wingdings" pitchFamily="2" charset="2"/>
              <a:buChar char="ü"/>
            </a:pPr>
            <a:endParaRPr lang="en-US" sz="1600" dirty="0"/>
          </a:p>
        </p:txBody>
      </p:sp>
      <p:pic>
        <p:nvPicPr>
          <p:cNvPr id="4" name="Picture 3">
            <a:extLst>
              <a:ext uri="{FF2B5EF4-FFF2-40B4-BE49-F238E27FC236}">
                <a16:creationId xmlns:a16="http://schemas.microsoft.com/office/drawing/2014/main" id="{94A5217C-E56B-7703-8606-33FF4EF68FBB}"/>
              </a:ext>
            </a:extLst>
          </p:cNvPr>
          <p:cNvPicPr>
            <a:picLocks noChangeAspect="1"/>
          </p:cNvPicPr>
          <p:nvPr/>
        </p:nvPicPr>
        <p:blipFill>
          <a:blip r:embed="rId3"/>
          <a:stretch>
            <a:fillRect/>
          </a:stretch>
        </p:blipFill>
        <p:spPr>
          <a:xfrm>
            <a:off x="371475" y="2828925"/>
            <a:ext cx="8401050" cy="3876675"/>
          </a:xfrm>
          <a:prstGeom prst="rect">
            <a:avLst/>
          </a:prstGeom>
        </p:spPr>
      </p:pic>
    </p:spTree>
    <p:extLst>
      <p:ext uri="{BB962C8B-B14F-4D97-AF65-F5344CB8AC3E}">
        <p14:creationId xmlns:p14="http://schemas.microsoft.com/office/powerpoint/2010/main" val="1537600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0" y="519775"/>
            <a:ext cx="8347075" cy="5816977"/>
          </a:xfrm>
          <a:prstGeom prst="rect">
            <a:avLst/>
          </a:prstGeom>
        </p:spPr>
        <p:txBody>
          <a:bodyPr wrap="square">
            <a:spAutoFit/>
          </a:bodyPr>
          <a:lstStyle/>
          <a:p>
            <a:r>
              <a:rPr lang="en-US" b="1" dirty="0"/>
              <a:t>Phishing Countermeasures</a:t>
            </a:r>
          </a:p>
          <a:p>
            <a:pPr marL="171450" indent="-171450">
              <a:buFont typeface="Wingdings" pitchFamily="2" charset="2"/>
              <a:buChar char="ü"/>
            </a:pPr>
            <a:r>
              <a:rPr lang="en-US" sz="1600" dirty="0"/>
              <a:t>The countermeasures prevent malicious attacks that phisher may target to gain the unauthorized access to the system to steal the relevant personal information about the victim, from the system.</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It is always challenging to recognize/judge the legitimacy of a website while </a:t>
            </a:r>
            <a:r>
              <a:rPr lang="en-US" sz="1600" dirty="0" err="1"/>
              <a:t>Googling</a:t>
            </a:r>
            <a:r>
              <a:rPr lang="en-US" sz="1600" dirty="0"/>
              <a:t>.</a:t>
            </a:r>
          </a:p>
          <a:p>
            <a:endParaRPr lang="en-US" sz="1600" dirty="0"/>
          </a:p>
          <a:p>
            <a:r>
              <a:rPr lang="en-US" b="1" dirty="0"/>
              <a:t>SPS Algorithm to Thwart Phishing Attacks</a:t>
            </a:r>
          </a:p>
          <a:p>
            <a:pPr marL="171450" indent="-171450">
              <a:buFont typeface="Wingdings" pitchFamily="2" charset="2"/>
              <a:buChar char="ü"/>
            </a:pPr>
            <a:r>
              <a:rPr lang="en-US" sz="1600" dirty="0"/>
              <a:t>With Sanitizing Proxy System (SPS), web Phishing attack can be immunized by removing part of the content that entices the </a:t>
            </a:r>
            <a:r>
              <a:rPr lang="en-US" sz="1600" dirty="0" err="1"/>
              <a:t>netizens</a:t>
            </a:r>
            <a:r>
              <a:rPr lang="en-US" sz="1600" dirty="0"/>
              <a:t> into entering their personal information.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SPS sanitizes all HTTP responses from suspicious URLs with warning messages.</a:t>
            </a:r>
          </a:p>
          <a:p>
            <a:endParaRPr lang="en-US" sz="1600" dirty="0"/>
          </a:p>
          <a:p>
            <a:r>
              <a:rPr lang="en-US" b="1" dirty="0"/>
              <a:t>Security Measures to avoid being victims of Phishing attacks</a:t>
            </a:r>
          </a:p>
          <a:p>
            <a:pPr marL="285750" indent="-285750">
              <a:buFont typeface="Wingdings" panose="05000000000000000000" pitchFamily="2" charset="2"/>
              <a:buChar char="ü"/>
            </a:pPr>
            <a:r>
              <a:rPr lang="en-US" sz="1600" dirty="0"/>
              <a:t>Keep antivirus up to date</a:t>
            </a:r>
          </a:p>
          <a:p>
            <a:pPr marL="285750" indent="-285750">
              <a:buFont typeface="Wingdings" panose="05000000000000000000" pitchFamily="2" charset="2"/>
              <a:buChar char="ü"/>
            </a:pPr>
            <a:r>
              <a:rPr lang="en-US" sz="1600" dirty="0"/>
              <a:t>Do not click on hyperlinks in E mails</a:t>
            </a:r>
          </a:p>
          <a:p>
            <a:pPr marL="285750" indent="-285750">
              <a:buFont typeface="Wingdings" panose="05000000000000000000" pitchFamily="2" charset="2"/>
              <a:buChar char="ü"/>
            </a:pPr>
            <a:r>
              <a:rPr lang="en-US" sz="1600" dirty="0"/>
              <a:t>Take advantage of antispam software</a:t>
            </a:r>
          </a:p>
          <a:p>
            <a:pPr marL="285750" indent="-285750">
              <a:buFont typeface="Wingdings" panose="05000000000000000000" pitchFamily="2" charset="2"/>
              <a:buChar char="ü"/>
            </a:pPr>
            <a:r>
              <a:rPr lang="en-US" sz="1600" dirty="0"/>
              <a:t>Verify HTTPS</a:t>
            </a:r>
          </a:p>
          <a:p>
            <a:pPr marL="285750" indent="-285750">
              <a:buFont typeface="Wingdings" panose="05000000000000000000" pitchFamily="2" charset="2"/>
              <a:buChar char="ü"/>
            </a:pPr>
            <a:r>
              <a:rPr lang="en-US" sz="1600" dirty="0"/>
              <a:t>Firewall</a:t>
            </a:r>
          </a:p>
          <a:p>
            <a:pPr marL="285750" indent="-285750">
              <a:buFont typeface="Wingdings" panose="05000000000000000000" pitchFamily="2" charset="2"/>
              <a:buChar char="ü"/>
            </a:pPr>
            <a:r>
              <a:rPr lang="en-US" sz="1600" dirty="0"/>
              <a:t>Do not enter sensitive or financial information into Pop up windows</a:t>
            </a:r>
          </a:p>
          <a:p>
            <a:pPr marL="285750" indent="-285750">
              <a:buFont typeface="Wingdings" panose="05000000000000000000" pitchFamily="2" charset="2"/>
              <a:buChar char="ü"/>
            </a:pPr>
            <a:r>
              <a:rPr lang="en-US" sz="1600" dirty="0"/>
              <a:t>Secure the host files</a:t>
            </a:r>
          </a:p>
          <a:p>
            <a:pPr marL="285750" indent="-285750">
              <a:buFont typeface="Wingdings" panose="05000000000000000000" pitchFamily="2" charset="2"/>
              <a:buChar char="ü"/>
            </a:pPr>
            <a:r>
              <a:rPr lang="en-US" sz="1600" dirty="0"/>
              <a:t>Use backup System images </a:t>
            </a:r>
          </a:p>
          <a:p>
            <a:endParaRPr lang="en-US" sz="1400" dirty="0"/>
          </a:p>
        </p:txBody>
      </p:sp>
    </p:spTree>
    <p:extLst>
      <p:ext uri="{BB962C8B-B14F-4D97-AF65-F5344CB8AC3E}">
        <p14:creationId xmlns:p14="http://schemas.microsoft.com/office/powerpoint/2010/main" val="2988912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0" y="519775"/>
            <a:ext cx="8347075" cy="584775"/>
          </a:xfrm>
          <a:prstGeom prst="rect">
            <a:avLst/>
          </a:prstGeom>
        </p:spPr>
        <p:txBody>
          <a:bodyPr wrap="square">
            <a:spAutoFit/>
          </a:bodyPr>
          <a:lstStyle/>
          <a:p>
            <a:r>
              <a:rPr lang="en-US" b="1" dirty="0"/>
              <a:t>Flowchart distinguishing between legitimate E-mail and Phished E- mail</a:t>
            </a:r>
          </a:p>
          <a:p>
            <a:endParaRPr lang="en-US" sz="1400" dirty="0"/>
          </a:p>
        </p:txBody>
      </p:sp>
      <p:pic>
        <p:nvPicPr>
          <p:cNvPr id="5" name="Picture 4">
            <a:extLst>
              <a:ext uri="{FF2B5EF4-FFF2-40B4-BE49-F238E27FC236}">
                <a16:creationId xmlns:a16="http://schemas.microsoft.com/office/drawing/2014/main" id="{F036E867-7B7B-4227-CA59-480B6870BC3D}"/>
              </a:ext>
            </a:extLst>
          </p:cNvPr>
          <p:cNvPicPr>
            <a:picLocks noChangeAspect="1"/>
          </p:cNvPicPr>
          <p:nvPr/>
        </p:nvPicPr>
        <p:blipFill>
          <a:blip r:embed="rId4"/>
          <a:stretch>
            <a:fillRect/>
          </a:stretch>
        </p:blipFill>
        <p:spPr>
          <a:xfrm>
            <a:off x="619125" y="1143000"/>
            <a:ext cx="7905750" cy="5376862"/>
          </a:xfrm>
          <a:prstGeom prst="rect">
            <a:avLst/>
          </a:prstGeom>
        </p:spPr>
      </p:pic>
    </p:spTree>
    <p:extLst>
      <p:ext uri="{BB962C8B-B14F-4D97-AF65-F5344CB8AC3E}">
        <p14:creationId xmlns:p14="http://schemas.microsoft.com/office/powerpoint/2010/main" val="75430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9600" y="511279"/>
            <a:ext cx="8153400" cy="3877985"/>
          </a:xfrm>
          <a:prstGeom prst="rect">
            <a:avLst/>
          </a:prstGeom>
        </p:spPr>
        <p:txBody>
          <a:bodyPr wrap="square">
            <a:spAutoFit/>
          </a:bodyPr>
          <a:lstStyle/>
          <a:p>
            <a:r>
              <a:rPr lang="en-US" sz="1600" b="1" dirty="0"/>
              <a:t>Identity Theft (ID Theft)</a:t>
            </a:r>
          </a:p>
          <a:p>
            <a:pPr marL="171450" indent="-171450">
              <a:buFont typeface="Wingdings" pitchFamily="2" charset="2"/>
              <a:buChar char="ü"/>
            </a:pPr>
            <a:r>
              <a:rPr lang="en-US" sz="1600" dirty="0"/>
              <a:t>Fraud that involves someone pretending to be someone else to steal money or get other benefits.</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The person whose identity is used can suffer various  consequences when he/she is held responsible for the perpetrator’s actions. </a:t>
            </a:r>
          </a:p>
          <a:p>
            <a:endParaRPr lang="en-US" sz="2000" b="1" dirty="0"/>
          </a:p>
          <a:p>
            <a:r>
              <a:rPr lang="en-US" b="1" dirty="0"/>
              <a:t>Statistics  as per Federal Trade Commission (FTC)</a:t>
            </a:r>
          </a:p>
          <a:p>
            <a:r>
              <a:rPr lang="en-US" sz="1600" dirty="0"/>
              <a:t>1. Credit card fraud (26%)</a:t>
            </a:r>
          </a:p>
          <a:p>
            <a:r>
              <a:rPr lang="en-US" sz="1600" dirty="0"/>
              <a:t>2. Bank fraud (17%)</a:t>
            </a:r>
          </a:p>
          <a:p>
            <a:r>
              <a:rPr lang="en-US" sz="1600" dirty="0"/>
              <a:t>3. Employment fraud (12%)</a:t>
            </a:r>
          </a:p>
          <a:p>
            <a:r>
              <a:rPr lang="en-US" sz="1600" dirty="0"/>
              <a:t>4. Government fraud (9%)</a:t>
            </a:r>
          </a:p>
          <a:p>
            <a:r>
              <a:rPr lang="en-US" sz="1600" dirty="0"/>
              <a:t>5. Loan fraud (5%)</a:t>
            </a:r>
          </a:p>
          <a:p>
            <a:endParaRPr lang="en-US" sz="1600" dirty="0"/>
          </a:p>
          <a:p>
            <a:endParaRPr lang="en-US" sz="1600" dirty="0"/>
          </a:p>
        </p:txBody>
      </p:sp>
      <p:pic>
        <p:nvPicPr>
          <p:cNvPr id="7" name="Picture 6">
            <a:extLst>
              <a:ext uri="{FF2B5EF4-FFF2-40B4-BE49-F238E27FC236}">
                <a16:creationId xmlns:a16="http://schemas.microsoft.com/office/drawing/2014/main" id="{5771D5C8-0AFB-0842-176F-B13AC99200AB}"/>
              </a:ext>
            </a:extLst>
          </p:cNvPr>
          <p:cNvPicPr>
            <a:picLocks noChangeAspect="1"/>
          </p:cNvPicPr>
          <p:nvPr/>
        </p:nvPicPr>
        <p:blipFill>
          <a:blip r:embed="rId3"/>
          <a:stretch>
            <a:fillRect/>
          </a:stretch>
        </p:blipFill>
        <p:spPr>
          <a:xfrm>
            <a:off x="609600" y="3962400"/>
            <a:ext cx="8029575" cy="2638425"/>
          </a:xfrm>
          <a:prstGeom prst="rect">
            <a:avLst/>
          </a:prstGeom>
        </p:spPr>
      </p:pic>
    </p:spTree>
    <p:extLst>
      <p:ext uri="{BB962C8B-B14F-4D97-AF65-F5344CB8AC3E}">
        <p14:creationId xmlns:p14="http://schemas.microsoft.com/office/powerpoint/2010/main" val="312513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33400" y="685800"/>
            <a:ext cx="8077200" cy="5386090"/>
          </a:xfrm>
          <a:prstGeom prst="rect">
            <a:avLst/>
          </a:prstGeom>
        </p:spPr>
        <p:txBody>
          <a:bodyPr wrap="square">
            <a:spAutoFit/>
          </a:bodyPr>
          <a:lstStyle/>
          <a:p>
            <a:endParaRPr lang="en-US" sz="1600" b="1" dirty="0"/>
          </a:p>
          <a:p>
            <a:endParaRPr lang="en-US" sz="2000" b="1" dirty="0"/>
          </a:p>
          <a:p>
            <a:r>
              <a:rPr lang="en-US" b="1" dirty="0"/>
              <a:t>Phishing</a:t>
            </a:r>
            <a:endParaRPr lang="en-US" sz="2000" b="1" dirty="0"/>
          </a:p>
          <a:p>
            <a:endParaRPr lang="en-US" sz="1600" b="1" dirty="0"/>
          </a:p>
          <a:p>
            <a:pPr marL="171450" indent="-171450">
              <a:buFont typeface="Wingdings" pitchFamily="2" charset="2"/>
              <a:buChar char="ü"/>
            </a:pPr>
            <a:r>
              <a:rPr lang="en-US" sz="1600" dirty="0"/>
              <a:t>A type of e-mail scam that steals your identity.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An e-mail fraud technique in which the culprit sends out e-mails looking legitimate in an effort to accumulate personal and financial information from recipients (messages likely come from well-known and trustworthy sites, viz., PayPal, eBay, MSN, Yahoo, BestBuy, and America Online).</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Phishers use a</a:t>
            </a:r>
            <a:r>
              <a:rPr lang="en-US" dirty="0"/>
              <a:t> </a:t>
            </a:r>
            <a:r>
              <a:rPr lang="en-US" sz="1600" dirty="0"/>
              <a:t>different social engineering and e-mail </a:t>
            </a:r>
            <a:r>
              <a:rPr lang="en-US" sz="1600" dirty="0" err="1"/>
              <a:t>spoofings</a:t>
            </a:r>
            <a:r>
              <a:rPr lang="en-US" sz="1600" dirty="0"/>
              <a:t> to try to trick their victims.</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The act of sending an e-mail to a user and falsely claiming to be an established legitimate organization to scam the user into giving up private information to be used for identity theft.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The e-mail steers the user to visit a Web site where they are asked to update their personal information, viz., their passwords and information about their credit cards, bank account numbers, etc. </a:t>
            </a:r>
            <a:r>
              <a:rPr lang="en-US" sz="1600" b="1" dirty="0"/>
              <a:t>	</a:t>
            </a:r>
            <a:endParaRPr lang="en-US" sz="1600" dirty="0"/>
          </a:p>
          <a:p>
            <a:endParaRPr lang="en-US" sz="1600" dirty="0"/>
          </a:p>
          <a:p>
            <a:endParaRPr lang="en-US" sz="1600" dirty="0"/>
          </a:p>
        </p:txBody>
      </p:sp>
    </p:spTree>
    <p:extLst>
      <p:ext uri="{BB962C8B-B14F-4D97-AF65-F5344CB8AC3E}">
        <p14:creationId xmlns:p14="http://schemas.microsoft.com/office/powerpoint/2010/main" val="3245516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9600" y="511279"/>
            <a:ext cx="8153400" cy="2831544"/>
          </a:xfrm>
          <a:prstGeom prst="rect">
            <a:avLst/>
          </a:prstGeom>
        </p:spPr>
        <p:txBody>
          <a:bodyPr wrap="square">
            <a:spAutoFit/>
          </a:bodyPr>
          <a:lstStyle/>
          <a:p>
            <a:r>
              <a:rPr lang="en-US" b="1" dirty="0"/>
              <a:t>Personally Identifiable Information (PII)</a:t>
            </a:r>
          </a:p>
          <a:p>
            <a:r>
              <a:rPr lang="en-US" sz="1600" dirty="0"/>
              <a:t>Fraudsters attempts to steal the elements mentioned below:</a:t>
            </a:r>
          </a:p>
          <a:p>
            <a:endParaRPr lang="en-US" sz="1600" dirty="0"/>
          </a:p>
          <a:p>
            <a:r>
              <a:rPr lang="en-US" sz="1600" b="1" dirty="0"/>
              <a:t>1. </a:t>
            </a:r>
            <a:r>
              <a:rPr lang="en-US" sz="1600" dirty="0"/>
              <a:t>Full name</a:t>
            </a:r>
          </a:p>
          <a:p>
            <a:r>
              <a:rPr lang="en-US" sz="1600" b="1" dirty="0"/>
              <a:t>2. </a:t>
            </a:r>
            <a:r>
              <a:rPr lang="en-US" sz="1600" dirty="0"/>
              <a:t>National identification number (e.g., SSN)</a:t>
            </a:r>
          </a:p>
          <a:p>
            <a:r>
              <a:rPr lang="en-US" sz="1600" b="1" dirty="0"/>
              <a:t>3. </a:t>
            </a:r>
            <a:r>
              <a:rPr lang="en-US" sz="1600" dirty="0"/>
              <a:t>Telephone and mobile phone numbers</a:t>
            </a:r>
          </a:p>
          <a:p>
            <a:r>
              <a:rPr lang="en-US" sz="1600" b="1" dirty="0"/>
              <a:t>4. </a:t>
            </a:r>
            <a:r>
              <a:rPr lang="en-US" sz="1600" dirty="0"/>
              <a:t>Driver’s license number</a:t>
            </a:r>
          </a:p>
          <a:p>
            <a:r>
              <a:rPr lang="en-US" sz="1600" b="1" dirty="0"/>
              <a:t>5. </a:t>
            </a:r>
            <a:r>
              <a:rPr lang="en-US" sz="1600" dirty="0"/>
              <a:t>Credit card numbers</a:t>
            </a:r>
          </a:p>
          <a:p>
            <a:r>
              <a:rPr lang="en-US" sz="1600" b="1" dirty="0"/>
              <a:t>6. </a:t>
            </a:r>
            <a:r>
              <a:rPr lang="en-US" sz="1600" dirty="0"/>
              <a:t>Digital identity (e.g., E-Mail address, online account ID and password)</a:t>
            </a:r>
          </a:p>
          <a:p>
            <a:r>
              <a:rPr lang="en-US" sz="1600" b="1" dirty="0"/>
              <a:t>7. </a:t>
            </a:r>
            <a:r>
              <a:rPr lang="en-US" sz="1600" dirty="0"/>
              <a:t>Birth date and Place name</a:t>
            </a:r>
          </a:p>
          <a:p>
            <a:r>
              <a:rPr lang="en-US" sz="1600" b="1" dirty="0"/>
              <a:t>9. </a:t>
            </a:r>
            <a:r>
              <a:rPr lang="en-US" sz="1600" dirty="0"/>
              <a:t>Face and fingerprints </a:t>
            </a:r>
          </a:p>
        </p:txBody>
      </p:sp>
      <p:pic>
        <p:nvPicPr>
          <p:cNvPr id="4" name="Picture 3">
            <a:extLst>
              <a:ext uri="{FF2B5EF4-FFF2-40B4-BE49-F238E27FC236}">
                <a16:creationId xmlns:a16="http://schemas.microsoft.com/office/drawing/2014/main" id="{95F47E4C-B070-3B74-C222-D5229921CB97}"/>
              </a:ext>
            </a:extLst>
          </p:cNvPr>
          <p:cNvPicPr>
            <a:picLocks noChangeAspect="1"/>
          </p:cNvPicPr>
          <p:nvPr/>
        </p:nvPicPr>
        <p:blipFill>
          <a:blip r:embed="rId3"/>
          <a:stretch>
            <a:fillRect/>
          </a:stretch>
        </p:blipFill>
        <p:spPr>
          <a:xfrm>
            <a:off x="576262" y="3429001"/>
            <a:ext cx="7991475" cy="3045092"/>
          </a:xfrm>
          <a:prstGeom prst="rect">
            <a:avLst/>
          </a:prstGeom>
        </p:spPr>
      </p:pic>
    </p:spTree>
    <p:extLst>
      <p:ext uri="{BB962C8B-B14F-4D97-AF65-F5344CB8AC3E}">
        <p14:creationId xmlns:p14="http://schemas.microsoft.com/office/powerpoint/2010/main" val="281711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9600" y="511279"/>
            <a:ext cx="8153400" cy="861774"/>
          </a:xfrm>
          <a:prstGeom prst="rect">
            <a:avLst/>
          </a:prstGeom>
        </p:spPr>
        <p:txBody>
          <a:bodyPr wrap="square">
            <a:spAutoFit/>
          </a:bodyPr>
          <a:lstStyle/>
          <a:p>
            <a:r>
              <a:rPr lang="en-US" b="1" dirty="0"/>
              <a:t>Personally Identifiable Information (PII) (</a:t>
            </a:r>
            <a:r>
              <a:rPr lang="en-US" b="1" dirty="0" err="1"/>
              <a:t>contd</a:t>
            </a:r>
            <a:r>
              <a:rPr lang="en-US" b="1" dirty="0"/>
              <a:t>)</a:t>
            </a:r>
          </a:p>
          <a:p>
            <a:endParaRPr lang="en-US" sz="1600" dirty="0"/>
          </a:p>
          <a:p>
            <a:endParaRPr lang="en-US" sz="1600" dirty="0"/>
          </a:p>
        </p:txBody>
      </p:sp>
      <p:pic>
        <p:nvPicPr>
          <p:cNvPr id="4" name="Picture 3">
            <a:extLst>
              <a:ext uri="{FF2B5EF4-FFF2-40B4-BE49-F238E27FC236}">
                <a16:creationId xmlns:a16="http://schemas.microsoft.com/office/drawing/2014/main" id="{123DB8B3-E0FC-655A-9064-4055318A36F7}"/>
              </a:ext>
            </a:extLst>
          </p:cNvPr>
          <p:cNvPicPr>
            <a:picLocks noChangeAspect="1"/>
          </p:cNvPicPr>
          <p:nvPr/>
        </p:nvPicPr>
        <p:blipFill>
          <a:blip r:embed="rId3"/>
          <a:stretch>
            <a:fillRect/>
          </a:stretch>
        </p:blipFill>
        <p:spPr>
          <a:xfrm>
            <a:off x="614362" y="838200"/>
            <a:ext cx="7915275" cy="5562600"/>
          </a:xfrm>
          <a:prstGeom prst="rect">
            <a:avLst/>
          </a:prstGeom>
        </p:spPr>
      </p:pic>
    </p:spTree>
    <p:extLst>
      <p:ext uri="{BB962C8B-B14F-4D97-AF65-F5344CB8AC3E}">
        <p14:creationId xmlns:p14="http://schemas.microsoft.com/office/powerpoint/2010/main" val="2291799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0" y="498475"/>
            <a:ext cx="8267480" cy="6063198"/>
          </a:xfrm>
          <a:prstGeom prst="rect">
            <a:avLst/>
          </a:prstGeom>
        </p:spPr>
        <p:txBody>
          <a:bodyPr wrap="square">
            <a:spAutoFit/>
          </a:bodyPr>
          <a:lstStyle/>
          <a:p>
            <a:r>
              <a:rPr lang="en-US" sz="1600" b="1" dirty="0"/>
              <a:t>A fraudster generally searches the following about an individual</a:t>
            </a:r>
            <a:r>
              <a:rPr lang="en-US" sz="1600" dirty="0"/>
              <a:t>:</a:t>
            </a:r>
          </a:p>
          <a:p>
            <a:endParaRPr lang="en-US" sz="1600" dirty="0"/>
          </a:p>
          <a:p>
            <a:r>
              <a:rPr lang="en-US" sz="1600" dirty="0"/>
              <a:t>1. First or last name</a:t>
            </a:r>
          </a:p>
          <a:p>
            <a:r>
              <a:rPr lang="en-US" sz="1600" dirty="0"/>
              <a:t>2. age</a:t>
            </a:r>
          </a:p>
          <a:p>
            <a:r>
              <a:rPr lang="en-US" sz="1600" dirty="0"/>
              <a:t>3. country, state or city of residence</a:t>
            </a:r>
          </a:p>
          <a:p>
            <a:r>
              <a:rPr lang="en-US" sz="1600" dirty="0"/>
              <a:t>4. gender</a:t>
            </a:r>
          </a:p>
          <a:p>
            <a:r>
              <a:rPr lang="en-US" sz="1600" dirty="0"/>
              <a:t>5. name of the school/college/workplace</a:t>
            </a:r>
          </a:p>
          <a:p>
            <a:r>
              <a:rPr lang="en-US" sz="1600" dirty="0"/>
              <a:t>6. job position, grades and/or salary</a:t>
            </a:r>
          </a:p>
          <a:p>
            <a:r>
              <a:rPr lang="en-US" sz="1600" dirty="0"/>
              <a:t>7. criminal record</a:t>
            </a:r>
          </a:p>
          <a:p>
            <a:endParaRPr lang="en-US" sz="1600" dirty="0"/>
          </a:p>
          <a:p>
            <a:r>
              <a:rPr lang="en-US" b="1" dirty="0"/>
              <a:t>Types of Identity Theft</a:t>
            </a:r>
          </a:p>
          <a:p>
            <a:endParaRPr lang="en-US" sz="1600" b="1" dirty="0"/>
          </a:p>
          <a:p>
            <a:r>
              <a:rPr lang="en-US" sz="1600" b="1" dirty="0"/>
              <a:t>1. </a:t>
            </a:r>
            <a:r>
              <a:rPr lang="en-US" sz="1600" dirty="0"/>
              <a:t>Financial identity theft</a:t>
            </a:r>
          </a:p>
          <a:p>
            <a:r>
              <a:rPr lang="en-US" sz="1600" b="1" dirty="0"/>
              <a:t>2. </a:t>
            </a:r>
            <a:r>
              <a:rPr lang="en-US" sz="1600" dirty="0"/>
              <a:t>criminal identity theft</a:t>
            </a:r>
          </a:p>
          <a:p>
            <a:r>
              <a:rPr lang="en-US" sz="1600" b="1" dirty="0"/>
              <a:t>3. </a:t>
            </a:r>
            <a:r>
              <a:rPr lang="en-US" sz="1600" dirty="0"/>
              <a:t>identity cloning</a:t>
            </a:r>
          </a:p>
          <a:p>
            <a:r>
              <a:rPr lang="en-US" sz="1600" b="1" dirty="0"/>
              <a:t>4. </a:t>
            </a:r>
            <a:r>
              <a:rPr lang="en-US" sz="1600" dirty="0"/>
              <a:t>business identity theft</a:t>
            </a:r>
          </a:p>
          <a:p>
            <a:r>
              <a:rPr lang="en-US" sz="1600" b="1" dirty="0"/>
              <a:t>5. </a:t>
            </a:r>
            <a:r>
              <a:rPr lang="en-US" sz="1600" dirty="0"/>
              <a:t>medical identity theft</a:t>
            </a:r>
          </a:p>
          <a:p>
            <a:r>
              <a:rPr lang="en-US" sz="1600" b="1" dirty="0"/>
              <a:t>6. </a:t>
            </a:r>
            <a:r>
              <a:rPr lang="en-US" sz="1600" dirty="0"/>
              <a:t>synthetic identity theft</a:t>
            </a:r>
          </a:p>
          <a:p>
            <a:r>
              <a:rPr lang="en-US" sz="1600" b="1" dirty="0"/>
              <a:t>7. </a:t>
            </a:r>
            <a:r>
              <a:rPr lang="en-US" sz="1600" dirty="0"/>
              <a:t>child identity theft</a:t>
            </a:r>
          </a:p>
          <a:p>
            <a:endParaRPr lang="en-US" sz="1600" dirty="0"/>
          </a:p>
          <a:p>
            <a:r>
              <a:rPr lang="en-US" b="1" dirty="0"/>
              <a:t>Techniques of ID Theft</a:t>
            </a:r>
          </a:p>
          <a:p>
            <a:r>
              <a:rPr lang="en-US" sz="1600" dirty="0"/>
              <a:t>1. Human-based methods </a:t>
            </a:r>
          </a:p>
          <a:p>
            <a:r>
              <a:rPr lang="en-US" sz="1600" dirty="0"/>
              <a:t>2. Computer-based technique </a:t>
            </a:r>
            <a:endParaRPr lang="en-US" sz="1600" b="1" dirty="0"/>
          </a:p>
          <a:p>
            <a:endParaRPr lang="en-US" sz="1600" b="1" dirty="0"/>
          </a:p>
        </p:txBody>
      </p:sp>
    </p:spTree>
    <p:extLst>
      <p:ext uri="{BB962C8B-B14F-4D97-AF65-F5344CB8AC3E}">
        <p14:creationId xmlns:p14="http://schemas.microsoft.com/office/powerpoint/2010/main" val="1722648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0" y="498475"/>
            <a:ext cx="8267480" cy="646331"/>
          </a:xfrm>
          <a:prstGeom prst="rect">
            <a:avLst/>
          </a:prstGeom>
        </p:spPr>
        <p:txBody>
          <a:bodyPr wrap="square">
            <a:spAutoFit/>
          </a:bodyPr>
          <a:lstStyle/>
          <a:p>
            <a:r>
              <a:rPr lang="en-US" b="1" dirty="0"/>
              <a:t>Types of Identity Theft</a:t>
            </a:r>
          </a:p>
          <a:p>
            <a:r>
              <a:rPr lang="en-US" b="1" dirty="0"/>
              <a:t> </a:t>
            </a:r>
            <a:endParaRPr lang="en-US" sz="1600" b="1" dirty="0"/>
          </a:p>
        </p:txBody>
      </p:sp>
      <p:pic>
        <p:nvPicPr>
          <p:cNvPr id="5" name="Picture 4">
            <a:extLst>
              <a:ext uri="{FF2B5EF4-FFF2-40B4-BE49-F238E27FC236}">
                <a16:creationId xmlns:a16="http://schemas.microsoft.com/office/drawing/2014/main" id="{E1FE20AC-C3D3-32E0-B9B2-F2C5E5B31ED7}"/>
              </a:ext>
            </a:extLst>
          </p:cNvPr>
          <p:cNvPicPr>
            <a:picLocks noChangeAspect="1"/>
          </p:cNvPicPr>
          <p:nvPr/>
        </p:nvPicPr>
        <p:blipFill>
          <a:blip r:embed="rId4"/>
          <a:stretch>
            <a:fillRect/>
          </a:stretch>
        </p:blipFill>
        <p:spPr>
          <a:xfrm>
            <a:off x="541648" y="1464904"/>
            <a:ext cx="8153400" cy="973496"/>
          </a:xfrm>
          <a:prstGeom prst="rect">
            <a:avLst/>
          </a:prstGeom>
        </p:spPr>
      </p:pic>
      <p:pic>
        <p:nvPicPr>
          <p:cNvPr id="7" name="Picture 6">
            <a:extLst>
              <a:ext uri="{FF2B5EF4-FFF2-40B4-BE49-F238E27FC236}">
                <a16:creationId xmlns:a16="http://schemas.microsoft.com/office/drawing/2014/main" id="{7A868B6C-B371-0CE9-B3BA-0315DA75F188}"/>
              </a:ext>
            </a:extLst>
          </p:cNvPr>
          <p:cNvPicPr>
            <a:picLocks noChangeAspect="1"/>
          </p:cNvPicPr>
          <p:nvPr/>
        </p:nvPicPr>
        <p:blipFill>
          <a:blip r:embed="rId5"/>
          <a:stretch>
            <a:fillRect/>
          </a:stretch>
        </p:blipFill>
        <p:spPr>
          <a:xfrm>
            <a:off x="564822" y="2514600"/>
            <a:ext cx="8130226" cy="2878496"/>
          </a:xfrm>
          <a:prstGeom prst="rect">
            <a:avLst/>
          </a:prstGeom>
        </p:spPr>
      </p:pic>
    </p:spTree>
    <p:extLst>
      <p:ext uri="{BB962C8B-B14F-4D97-AF65-F5344CB8AC3E}">
        <p14:creationId xmlns:p14="http://schemas.microsoft.com/office/powerpoint/2010/main" val="3021022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0" y="498475"/>
            <a:ext cx="8267480" cy="646331"/>
          </a:xfrm>
          <a:prstGeom prst="rect">
            <a:avLst/>
          </a:prstGeom>
        </p:spPr>
        <p:txBody>
          <a:bodyPr wrap="square">
            <a:spAutoFit/>
          </a:bodyPr>
          <a:lstStyle/>
          <a:p>
            <a:r>
              <a:rPr lang="en-US" b="1" dirty="0"/>
              <a:t>Types of Identity Theft</a:t>
            </a:r>
          </a:p>
          <a:p>
            <a:r>
              <a:rPr lang="en-US" b="1" dirty="0"/>
              <a:t> </a:t>
            </a:r>
            <a:endParaRPr lang="en-US" sz="1600" b="1" dirty="0"/>
          </a:p>
        </p:txBody>
      </p:sp>
      <p:pic>
        <p:nvPicPr>
          <p:cNvPr id="6" name="Picture 5">
            <a:extLst>
              <a:ext uri="{FF2B5EF4-FFF2-40B4-BE49-F238E27FC236}">
                <a16:creationId xmlns:a16="http://schemas.microsoft.com/office/drawing/2014/main" id="{D6E9C93D-2559-5F34-2233-FA012C570DCC}"/>
              </a:ext>
            </a:extLst>
          </p:cNvPr>
          <p:cNvPicPr>
            <a:picLocks noChangeAspect="1"/>
          </p:cNvPicPr>
          <p:nvPr/>
        </p:nvPicPr>
        <p:blipFill>
          <a:blip r:embed="rId4"/>
          <a:stretch>
            <a:fillRect/>
          </a:stretch>
        </p:blipFill>
        <p:spPr>
          <a:xfrm>
            <a:off x="514350" y="1144806"/>
            <a:ext cx="8115300" cy="5179793"/>
          </a:xfrm>
          <a:prstGeom prst="rect">
            <a:avLst/>
          </a:prstGeom>
        </p:spPr>
      </p:pic>
    </p:spTree>
    <p:extLst>
      <p:ext uri="{BB962C8B-B14F-4D97-AF65-F5344CB8AC3E}">
        <p14:creationId xmlns:p14="http://schemas.microsoft.com/office/powerpoint/2010/main" val="1294161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0" y="498475"/>
            <a:ext cx="8267480" cy="646331"/>
          </a:xfrm>
          <a:prstGeom prst="rect">
            <a:avLst/>
          </a:prstGeom>
        </p:spPr>
        <p:txBody>
          <a:bodyPr wrap="square">
            <a:spAutoFit/>
          </a:bodyPr>
          <a:lstStyle/>
          <a:p>
            <a:r>
              <a:rPr lang="en-US" b="1" dirty="0"/>
              <a:t>Types of Identity Theft</a:t>
            </a:r>
          </a:p>
          <a:p>
            <a:r>
              <a:rPr lang="en-US" b="1" dirty="0"/>
              <a:t> </a:t>
            </a:r>
            <a:endParaRPr lang="en-US" sz="1600" b="1" dirty="0"/>
          </a:p>
        </p:txBody>
      </p:sp>
      <p:pic>
        <p:nvPicPr>
          <p:cNvPr id="5" name="Picture 4">
            <a:extLst>
              <a:ext uri="{FF2B5EF4-FFF2-40B4-BE49-F238E27FC236}">
                <a16:creationId xmlns:a16="http://schemas.microsoft.com/office/drawing/2014/main" id="{D8B112F5-D530-F299-6E13-48AE218C748E}"/>
              </a:ext>
            </a:extLst>
          </p:cNvPr>
          <p:cNvPicPr>
            <a:picLocks noChangeAspect="1"/>
          </p:cNvPicPr>
          <p:nvPr/>
        </p:nvPicPr>
        <p:blipFill>
          <a:blip r:embed="rId4"/>
          <a:stretch>
            <a:fillRect/>
          </a:stretch>
        </p:blipFill>
        <p:spPr>
          <a:xfrm>
            <a:off x="533400" y="1295400"/>
            <a:ext cx="8153400" cy="4953000"/>
          </a:xfrm>
          <a:prstGeom prst="rect">
            <a:avLst/>
          </a:prstGeom>
        </p:spPr>
      </p:pic>
    </p:spTree>
    <p:extLst>
      <p:ext uri="{BB962C8B-B14F-4D97-AF65-F5344CB8AC3E}">
        <p14:creationId xmlns:p14="http://schemas.microsoft.com/office/powerpoint/2010/main" val="1393127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3400" y="498475"/>
            <a:ext cx="8267480" cy="646331"/>
          </a:xfrm>
          <a:prstGeom prst="rect">
            <a:avLst/>
          </a:prstGeom>
        </p:spPr>
        <p:txBody>
          <a:bodyPr wrap="square">
            <a:spAutoFit/>
          </a:bodyPr>
          <a:lstStyle/>
          <a:p>
            <a:r>
              <a:rPr lang="en-US" b="1" dirty="0"/>
              <a:t>Types of Identity Theft</a:t>
            </a:r>
          </a:p>
          <a:p>
            <a:r>
              <a:rPr lang="en-US" b="1" dirty="0"/>
              <a:t> </a:t>
            </a:r>
            <a:endParaRPr lang="en-US" sz="1600" b="1" dirty="0"/>
          </a:p>
        </p:txBody>
      </p:sp>
      <p:pic>
        <p:nvPicPr>
          <p:cNvPr id="6" name="Picture 5">
            <a:extLst>
              <a:ext uri="{FF2B5EF4-FFF2-40B4-BE49-F238E27FC236}">
                <a16:creationId xmlns:a16="http://schemas.microsoft.com/office/drawing/2014/main" id="{7DF2E333-C8D8-5C4C-A739-55B7B2842C9E}"/>
              </a:ext>
            </a:extLst>
          </p:cNvPr>
          <p:cNvPicPr>
            <a:picLocks noChangeAspect="1"/>
          </p:cNvPicPr>
          <p:nvPr/>
        </p:nvPicPr>
        <p:blipFill>
          <a:blip r:embed="rId4"/>
          <a:stretch>
            <a:fillRect/>
          </a:stretch>
        </p:blipFill>
        <p:spPr>
          <a:xfrm>
            <a:off x="530004" y="941387"/>
            <a:ext cx="8044361" cy="2634557"/>
          </a:xfrm>
          <a:prstGeom prst="rect">
            <a:avLst/>
          </a:prstGeom>
        </p:spPr>
      </p:pic>
      <p:pic>
        <p:nvPicPr>
          <p:cNvPr id="10" name="Picture 9">
            <a:extLst>
              <a:ext uri="{FF2B5EF4-FFF2-40B4-BE49-F238E27FC236}">
                <a16:creationId xmlns:a16="http://schemas.microsoft.com/office/drawing/2014/main" id="{6AAF0BFC-567C-8F6F-7678-6114E01CF17F}"/>
              </a:ext>
            </a:extLst>
          </p:cNvPr>
          <p:cNvPicPr>
            <a:picLocks noChangeAspect="1"/>
          </p:cNvPicPr>
          <p:nvPr/>
        </p:nvPicPr>
        <p:blipFill>
          <a:blip r:embed="rId5"/>
          <a:stretch>
            <a:fillRect/>
          </a:stretch>
        </p:blipFill>
        <p:spPr>
          <a:xfrm>
            <a:off x="506691" y="3657600"/>
            <a:ext cx="8067675" cy="2924175"/>
          </a:xfrm>
          <a:prstGeom prst="rect">
            <a:avLst/>
          </a:prstGeom>
        </p:spPr>
      </p:pic>
    </p:spTree>
    <p:extLst>
      <p:ext uri="{BB962C8B-B14F-4D97-AF65-F5344CB8AC3E}">
        <p14:creationId xmlns:p14="http://schemas.microsoft.com/office/powerpoint/2010/main" val="2095160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6795" y="313581"/>
            <a:ext cx="8267480" cy="646331"/>
          </a:xfrm>
          <a:prstGeom prst="rect">
            <a:avLst/>
          </a:prstGeom>
        </p:spPr>
        <p:txBody>
          <a:bodyPr wrap="square">
            <a:spAutoFit/>
          </a:bodyPr>
          <a:lstStyle/>
          <a:p>
            <a:r>
              <a:rPr lang="en-US" b="1" dirty="0"/>
              <a:t>Types of Identity Theft</a:t>
            </a:r>
          </a:p>
          <a:p>
            <a:r>
              <a:rPr lang="en-US" b="1" dirty="0"/>
              <a:t> </a:t>
            </a:r>
            <a:endParaRPr lang="en-US" sz="1600" b="1" dirty="0"/>
          </a:p>
        </p:txBody>
      </p:sp>
      <p:pic>
        <p:nvPicPr>
          <p:cNvPr id="8" name="Picture 7">
            <a:extLst>
              <a:ext uri="{FF2B5EF4-FFF2-40B4-BE49-F238E27FC236}">
                <a16:creationId xmlns:a16="http://schemas.microsoft.com/office/drawing/2014/main" id="{69101BB7-AA08-25EF-5628-6B21FD03F835}"/>
              </a:ext>
            </a:extLst>
          </p:cNvPr>
          <p:cNvPicPr>
            <a:picLocks noChangeAspect="1"/>
          </p:cNvPicPr>
          <p:nvPr/>
        </p:nvPicPr>
        <p:blipFill>
          <a:blip r:embed="rId4"/>
          <a:stretch>
            <a:fillRect/>
          </a:stretch>
        </p:blipFill>
        <p:spPr>
          <a:xfrm>
            <a:off x="428625" y="756493"/>
            <a:ext cx="8286750" cy="2436594"/>
          </a:xfrm>
          <a:prstGeom prst="rect">
            <a:avLst/>
          </a:prstGeom>
        </p:spPr>
      </p:pic>
      <p:pic>
        <p:nvPicPr>
          <p:cNvPr id="5" name="Picture 4">
            <a:extLst>
              <a:ext uri="{FF2B5EF4-FFF2-40B4-BE49-F238E27FC236}">
                <a16:creationId xmlns:a16="http://schemas.microsoft.com/office/drawing/2014/main" id="{AC41883F-98E0-252F-3C8E-4FED486450E9}"/>
              </a:ext>
            </a:extLst>
          </p:cNvPr>
          <p:cNvPicPr>
            <a:picLocks noChangeAspect="1"/>
          </p:cNvPicPr>
          <p:nvPr/>
        </p:nvPicPr>
        <p:blipFill>
          <a:blip r:embed="rId5"/>
          <a:stretch>
            <a:fillRect/>
          </a:stretch>
        </p:blipFill>
        <p:spPr>
          <a:xfrm>
            <a:off x="428625" y="3193088"/>
            <a:ext cx="8286750" cy="3464888"/>
          </a:xfrm>
          <a:prstGeom prst="rect">
            <a:avLst/>
          </a:prstGeom>
        </p:spPr>
      </p:pic>
    </p:spTree>
    <p:extLst>
      <p:ext uri="{BB962C8B-B14F-4D97-AF65-F5344CB8AC3E}">
        <p14:creationId xmlns:p14="http://schemas.microsoft.com/office/powerpoint/2010/main" val="3691642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6795" y="313581"/>
            <a:ext cx="8267480" cy="1031051"/>
          </a:xfrm>
          <a:prstGeom prst="rect">
            <a:avLst/>
          </a:prstGeom>
        </p:spPr>
        <p:txBody>
          <a:bodyPr wrap="square">
            <a:spAutoFit/>
          </a:bodyPr>
          <a:lstStyle/>
          <a:p>
            <a:r>
              <a:rPr lang="en-US" b="1" dirty="0"/>
              <a:t>Techniques of ID Theft</a:t>
            </a:r>
          </a:p>
          <a:p>
            <a:endParaRPr lang="en-US" sz="700" b="1" dirty="0"/>
          </a:p>
          <a:p>
            <a:r>
              <a:rPr lang="en-US" sz="1800" dirty="0"/>
              <a:t>1. Human-based methods </a:t>
            </a:r>
          </a:p>
          <a:p>
            <a:r>
              <a:rPr lang="en-US" sz="1800" dirty="0"/>
              <a:t>2. Computer-based technique </a:t>
            </a:r>
            <a:endParaRPr lang="en-US" sz="1600" b="1" dirty="0"/>
          </a:p>
        </p:txBody>
      </p:sp>
      <p:pic>
        <p:nvPicPr>
          <p:cNvPr id="6" name="Picture 5">
            <a:extLst>
              <a:ext uri="{FF2B5EF4-FFF2-40B4-BE49-F238E27FC236}">
                <a16:creationId xmlns:a16="http://schemas.microsoft.com/office/drawing/2014/main" id="{BF95F242-171C-E969-2A1C-902FAEFEB6B8}"/>
              </a:ext>
            </a:extLst>
          </p:cNvPr>
          <p:cNvPicPr>
            <a:picLocks noChangeAspect="1"/>
          </p:cNvPicPr>
          <p:nvPr/>
        </p:nvPicPr>
        <p:blipFill>
          <a:blip r:embed="rId4"/>
          <a:stretch>
            <a:fillRect/>
          </a:stretch>
        </p:blipFill>
        <p:spPr>
          <a:xfrm>
            <a:off x="502229" y="1447800"/>
            <a:ext cx="8104975" cy="4953000"/>
          </a:xfrm>
          <a:prstGeom prst="rect">
            <a:avLst/>
          </a:prstGeom>
        </p:spPr>
      </p:pic>
    </p:spTree>
    <p:extLst>
      <p:ext uri="{BB962C8B-B14F-4D97-AF65-F5344CB8AC3E}">
        <p14:creationId xmlns:p14="http://schemas.microsoft.com/office/powerpoint/2010/main" val="3925805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6795" y="313581"/>
            <a:ext cx="8267480" cy="754053"/>
          </a:xfrm>
          <a:prstGeom prst="rect">
            <a:avLst/>
          </a:prstGeom>
        </p:spPr>
        <p:txBody>
          <a:bodyPr wrap="square">
            <a:spAutoFit/>
          </a:bodyPr>
          <a:lstStyle/>
          <a:p>
            <a:r>
              <a:rPr lang="en-US" b="1" dirty="0"/>
              <a:t>Techniques of ID Theft</a:t>
            </a:r>
          </a:p>
          <a:p>
            <a:endParaRPr lang="en-US" sz="700" b="1" dirty="0"/>
          </a:p>
          <a:p>
            <a:pPr marL="342900" indent="-342900">
              <a:buAutoNum type="arabicPeriod"/>
            </a:pPr>
            <a:r>
              <a:rPr lang="en-US" sz="1800" dirty="0"/>
              <a:t>Human-based methods (continued) </a:t>
            </a:r>
            <a:endParaRPr lang="en-US" sz="1600" b="1" dirty="0"/>
          </a:p>
        </p:txBody>
      </p:sp>
      <p:pic>
        <p:nvPicPr>
          <p:cNvPr id="5" name="Picture 4">
            <a:extLst>
              <a:ext uri="{FF2B5EF4-FFF2-40B4-BE49-F238E27FC236}">
                <a16:creationId xmlns:a16="http://schemas.microsoft.com/office/drawing/2014/main" id="{6C324090-BC1A-1285-00B1-A1F0B5D06EF6}"/>
              </a:ext>
            </a:extLst>
          </p:cNvPr>
          <p:cNvPicPr>
            <a:picLocks noChangeAspect="1"/>
          </p:cNvPicPr>
          <p:nvPr/>
        </p:nvPicPr>
        <p:blipFill>
          <a:blip r:embed="rId4"/>
          <a:stretch>
            <a:fillRect/>
          </a:stretch>
        </p:blipFill>
        <p:spPr>
          <a:xfrm>
            <a:off x="535224" y="1073133"/>
            <a:ext cx="8075376" cy="2660667"/>
          </a:xfrm>
          <a:prstGeom prst="rect">
            <a:avLst/>
          </a:prstGeom>
        </p:spPr>
      </p:pic>
      <p:pic>
        <p:nvPicPr>
          <p:cNvPr id="8" name="Picture 7">
            <a:extLst>
              <a:ext uri="{FF2B5EF4-FFF2-40B4-BE49-F238E27FC236}">
                <a16:creationId xmlns:a16="http://schemas.microsoft.com/office/drawing/2014/main" id="{0E4D2181-7426-72D9-646B-8FF826022B8C}"/>
              </a:ext>
            </a:extLst>
          </p:cNvPr>
          <p:cNvPicPr>
            <a:picLocks noChangeAspect="1"/>
          </p:cNvPicPr>
          <p:nvPr/>
        </p:nvPicPr>
        <p:blipFill>
          <a:blip r:embed="rId5"/>
          <a:stretch>
            <a:fillRect/>
          </a:stretch>
        </p:blipFill>
        <p:spPr>
          <a:xfrm>
            <a:off x="571360" y="3810000"/>
            <a:ext cx="8039240" cy="1600200"/>
          </a:xfrm>
          <a:prstGeom prst="rect">
            <a:avLst/>
          </a:prstGeom>
        </p:spPr>
      </p:pic>
    </p:spTree>
    <p:extLst>
      <p:ext uri="{BB962C8B-B14F-4D97-AF65-F5344CB8AC3E}">
        <p14:creationId xmlns:p14="http://schemas.microsoft.com/office/powerpoint/2010/main" val="226276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205" y="914398"/>
            <a:ext cx="5272595" cy="391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03461" y="5225534"/>
            <a:ext cx="3306739" cy="338554"/>
          </a:xfrm>
          <a:prstGeom prst="rect">
            <a:avLst/>
          </a:prstGeom>
        </p:spPr>
        <p:txBody>
          <a:bodyPr wrap="none">
            <a:spAutoFit/>
          </a:bodyPr>
          <a:lstStyle/>
          <a:p>
            <a:r>
              <a:rPr lang="en-US" sz="1600" b="1" dirty="0"/>
              <a:t>(</a:t>
            </a:r>
            <a:r>
              <a:rPr lang="en-US" sz="1600" b="1" i="1" dirty="0"/>
              <a:t>Courtesy </a:t>
            </a:r>
            <a:r>
              <a:rPr lang="en-US" sz="1600" dirty="0"/>
              <a:t>: 2011 Cisco System report)</a:t>
            </a:r>
          </a:p>
        </p:txBody>
      </p:sp>
    </p:spTree>
    <p:extLst>
      <p:ext uri="{BB962C8B-B14F-4D97-AF65-F5344CB8AC3E}">
        <p14:creationId xmlns:p14="http://schemas.microsoft.com/office/powerpoint/2010/main" val="2017980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6795" y="313581"/>
            <a:ext cx="8267480" cy="754053"/>
          </a:xfrm>
          <a:prstGeom prst="rect">
            <a:avLst/>
          </a:prstGeom>
        </p:spPr>
        <p:txBody>
          <a:bodyPr wrap="square">
            <a:spAutoFit/>
          </a:bodyPr>
          <a:lstStyle/>
          <a:p>
            <a:r>
              <a:rPr lang="en-US" b="1" dirty="0"/>
              <a:t>Techniques of ID Theft</a:t>
            </a:r>
          </a:p>
          <a:p>
            <a:endParaRPr lang="en-US" sz="700" b="1" dirty="0"/>
          </a:p>
          <a:p>
            <a:pPr marL="342900" indent="-342900">
              <a:buAutoNum type="arabicPeriod"/>
            </a:pPr>
            <a:r>
              <a:rPr lang="en-US" sz="1800" dirty="0"/>
              <a:t>Computer-based methods (continued) </a:t>
            </a:r>
            <a:endParaRPr lang="en-US" sz="1600" b="1" dirty="0"/>
          </a:p>
        </p:txBody>
      </p:sp>
      <p:pic>
        <p:nvPicPr>
          <p:cNvPr id="6" name="Picture 5">
            <a:extLst>
              <a:ext uri="{FF2B5EF4-FFF2-40B4-BE49-F238E27FC236}">
                <a16:creationId xmlns:a16="http://schemas.microsoft.com/office/drawing/2014/main" id="{EA9009DA-F7C0-A4D7-34D9-EC738491DAFE}"/>
              </a:ext>
            </a:extLst>
          </p:cNvPr>
          <p:cNvPicPr>
            <a:picLocks noChangeAspect="1"/>
          </p:cNvPicPr>
          <p:nvPr/>
        </p:nvPicPr>
        <p:blipFill>
          <a:blip r:embed="rId4"/>
          <a:stretch>
            <a:fillRect/>
          </a:stretch>
        </p:blipFill>
        <p:spPr>
          <a:xfrm>
            <a:off x="608122" y="1219200"/>
            <a:ext cx="8124825" cy="3124200"/>
          </a:xfrm>
          <a:prstGeom prst="rect">
            <a:avLst/>
          </a:prstGeom>
        </p:spPr>
      </p:pic>
      <p:sp>
        <p:nvSpPr>
          <p:cNvPr id="9" name="TextBox 8">
            <a:extLst>
              <a:ext uri="{FF2B5EF4-FFF2-40B4-BE49-F238E27FC236}">
                <a16:creationId xmlns:a16="http://schemas.microsoft.com/office/drawing/2014/main" id="{30612CCD-E5C6-E023-9FC0-2E6093542AAA}"/>
              </a:ext>
            </a:extLst>
          </p:cNvPr>
          <p:cNvSpPr txBox="1"/>
          <p:nvPr/>
        </p:nvSpPr>
        <p:spPr>
          <a:xfrm>
            <a:off x="576699" y="4343400"/>
            <a:ext cx="4572000" cy="923330"/>
          </a:xfrm>
          <a:prstGeom prst="rect">
            <a:avLst/>
          </a:prstGeom>
          <a:noFill/>
        </p:spPr>
        <p:txBody>
          <a:bodyPr wrap="square">
            <a:spAutoFit/>
          </a:bodyPr>
          <a:lstStyle/>
          <a:p>
            <a:pPr marL="285750" indent="-285750">
              <a:buFont typeface="Arial" panose="020B0604020202020204" pitchFamily="34" charset="0"/>
              <a:buChar char="•"/>
            </a:pPr>
            <a:r>
              <a:rPr lang="en-US" sz="1800" dirty="0"/>
              <a:t>Phishing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Pharming</a:t>
            </a:r>
            <a:endParaRPr lang="en-IN" dirty="0"/>
          </a:p>
        </p:txBody>
      </p:sp>
    </p:spTree>
    <p:extLst>
      <p:ext uri="{BB962C8B-B14F-4D97-AF65-F5344CB8AC3E}">
        <p14:creationId xmlns:p14="http://schemas.microsoft.com/office/powerpoint/2010/main" val="2294043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07D7CD8-CD0D-A303-DADB-620EBA74D1AC}"/>
              </a:ext>
            </a:extLst>
          </p:cNvPr>
          <p:cNvPicPr>
            <a:picLocks noChangeAspect="1"/>
          </p:cNvPicPr>
          <p:nvPr/>
        </p:nvPicPr>
        <p:blipFill>
          <a:blip r:embed="rId4"/>
          <a:stretch>
            <a:fillRect/>
          </a:stretch>
        </p:blipFill>
        <p:spPr>
          <a:xfrm>
            <a:off x="742950" y="513636"/>
            <a:ext cx="7658100" cy="6187201"/>
          </a:xfrm>
          <a:prstGeom prst="rect">
            <a:avLst/>
          </a:prstGeom>
        </p:spPr>
      </p:pic>
    </p:spTree>
    <p:extLst>
      <p:ext uri="{BB962C8B-B14F-4D97-AF65-F5344CB8AC3E}">
        <p14:creationId xmlns:p14="http://schemas.microsoft.com/office/powerpoint/2010/main" val="3119844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D2E48C-6AE3-410E-84BF-B7B299C66248}"/>
              </a:ext>
            </a:extLst>
          </p:cNvPr>
          <p:cNvSpPr>
            <a:spLocks noGrp="1"/>
          </p:cNvSpPr>
          <p:nvPr>
            <p:ph type="title"/>
          </p:nvPr>
        </p:nvSpPr>
        <p:spPr/>
        <p:txBody>
          <a:bodyPr/>
          <a:lstStyle/>
          <a:p>
            <a:r>
              <a:rPr lang="en-IN" dirty="0"/>
              <a:t>Questions</a:t>
            </a:r>
          </a:p>
        </p:txBody>
      </p:sp>
      <p:sp>
        <p:nvSpPr>
          <p:cNvPr id="4" name="Content Placeholder 3">
            <a:extLst>
              <a:ext uri="{FF2B5EF4-FFF2-40B4-BE49-F238E27FC236}">
                <a16:creationId xmlns:a16="http://schemas.microsoft.com/office/drawing/2014/main" id="{F485ECDE-D533-4F92-AF1E-69519F3C9C16}"/>
              </a:ext>
            </a:extLst>
          </p:cNvPr>
          <p:cNvSpPr>
            <a:spLocks noGrp="1"/>
          </p:cNvSpPr>
          <p:nvPr>
            <p:ph idx="1"/>
          </p:nvPr>
        </p:nvSpPr>
        <p:spPr/>
        <p:txBody>
          <a:bodyPr>
            <a:normAutofit/>
          </a:bodyPr>
          <a:lstStyle/>
          <a:p>
            <a:pPr algn="just"/>
            <a:r>
              <a:rPr lang="en-IN" sz="3000" dirty="0"/>
              <a:t>What is identity theft? Explain with examples.</a:t>
            </a:r>
          </a:p>
          <a:p>
            <a:r>
              <a:rPr lang="en-IN" sz="2800" dirty="0"/>
              <a:t>Differentiate between hoax mails and spam.</a:t>
            </a:r>
          </a:p>
          <a:p>
            <a:r>
              <a:rPr lang="en-IN" sz="2800" dirty="0"/>
              <a:t>Describe the different types of phishing scams</a:t>
            </a:r>
          </a:p>
          <a:p>
            <a:r>
              <a:rPr lang="en-IN" sz="2800" dirty="0"/>
              <a:t>What are the different phishing techniques? Explain</a:t>
            </a:r>
          </a:p>
          <a:p>
            <a:r>
              <a:rPr lang="en-IN" sz="2800" dirty="0"/>
              <a:t>What is spear phishing? Explain with examples.</a:t>
            </a:r>
          </a:p>
          <a:p>
            <a:r>
              <a:rPr lang="en-IN" sz="2800" dirty="0"/>
              <a:t>What is whaling?</a:t>
            </a:r>
          </a:p>
          <a:p>
            <a:pPr algn="just"/>
            <a:r>
              <a:rPr lang="en-IN" sz="3000" dirty="0"/>
              <a:t> What are the different types of Identity thefts?</a:t>
            </a:r>
          </a:p>
          <a:p>
            <a:pPr algn="just"/>
            <a:r>
              <a:rPr lang="en-IN" sz="3000" dirty="0"/>
              <a:t>Describe </a:t>
            </a:r>
            <a:r>
              <a:rPr lang="en-US" sz="2800" b="1" dirty="0"/>
              <a:t>Personally Identifiable Information (PII)</a:t>
            </a:r>
          </a:p>
          <a:p>
            <a:pPr algn="just"/>
            <a:endParaRPr lang="en-IN" sz="3000" dirty="0"/>
          </a:p>
          <a:p>
            <a:pPr algn="just"/>
            <a:endParaRPr lang="en-IN" sz="3000" dirty="0"/>
          </a:p>
          <a:p>
            <a:pPr algn="just"/>
            <a:endParaRPr lang="en-IN" sz="3000" dirty="0"/>
          </a:p>
          <a:p>
            <a:endParaRPr lang="en-IN" dirty="0"/>
          </a:p>
        </p:txBody>
      </p:sp>
    </p:spTree>
    <p:extLst>
      <p:ext uri="{BB962C8B-B14F-4D97-AF65-F5344CB8AC3E}">
        <p14:creationId xmlns:p14="http://schemas.microsoft.com/office/powerpoint/2010/main" val="187198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18AD6E3-718A-BC7E-D732-FF2F41A3D8E6}"/>
              </a:ext>
            </a:extLst>
          </p:cNvPr>
          <p:cNvPicPr>
            <a:picLocks noChangeAspect="1"/>
          </p:cNvPicPr>
          <p:nvPr/>
        </p:nvPicPr>
        <p:blipFill>
          <a:blip r:embed="rId3"/>
          <a:stretch>
            <a:fillRect/>
          </a:stretch>
        </p:blipFill>
        <p:spPr>
          <a:xfrm>
            <a:off x="490537" y="762000"/>
            <a:ext cx="8162925" cy="5638800"/>
          </a:xfrm>
          <a:prstGeom prst="rect">
            <a:avLst/>
          </a:prstGeom>
        </p:spPr>
      </p:pic>
    </p:spTree>
    <p:extLst>
      <p:ext uri="{BB962C8B-B14F-4D97-AF65-F5344CB8AC3E}">
        <p14:creationId xmlns:p14="http://schemas.microsoft.com/office/powerpoint/2010/main" val="3026173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1000" y="609600"/>
            <a:ext cx="8423275" cy="5570756"/>
          </a:xfrm>
          <a:prstGeom prst="rect">
            <a:avLst/>
          </a:prstGeom>
        </p:spPr>
        <p:txBody>
          <a:bodyPr wrap="square">
            <a:spAutoFit/>
          </a:bodyPr>
          <a:lstStyle/>
          <a:p>
            <a:endParaRPr lang="en-US" sz="2000" b="1" dirty="0"/>
          </a:p>
          <a:p>
            <a:endParaRPr lang="en-US" sz="2000" b="1" dirty="0"/>
          </a:p>
          <a:p>
            <a:r>
              <a:rPr lang="en-US" b="1" dirty="0"/>
              <a:t>Spam E-Mails</a:t>
            </a:r>
          </a:p>
          <a:p>
            <a:endParaRPr lang="en-US" sz="2000" b="1" dirty="0"/>
          </a:p>
          <a:p>
            <a:pPr marL="171450" indent="-171450">
              <a:buFont typeface="Wingdings" pitchFamily="2" charset="2"/>
              <a:buChar char="ü"/>
            </a:pPr>
            <a:r>
              <a:rPr lang="en-US" sz="1600" dirty="0"/>
              <a:t>Also known as “junk E-Mails” </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Identical messages are sent to numerous recipients</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Popular medium for phishers to scam users to enter personal information on fake websites</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A person who creates electronic spam is called a </a:t>
            </a:r>
            <a:r>
              <a:rPr lang="en-US" sz="1600" i="1" dirty="0"/>
              <a:t>spammer</a:t>
            </a:r>
            <a:endParaRPr lang="en-US" sz="1600" dirty="0"/>
          </a:p>
          <a:p>
            <a:r>
              <a:rPr lang="en-US" sz="1600" b="1" i="1" dirty="0"/>
              <a:t>     </a:t>
            </a:r>
          </a:p>
          <a:p>
            <a:endParaRPr lang="en-US" sz="1600" b="1" i="1" dirty="0"/>
          </a:p>
          <a:p>
            <a:r>
              <a:rPr lang="en-US" b="1" dirty="0"/>
              <a:t>Types</a:t>
            </a:r>
            <a:endParaRPr lang="en-US" sz="2000" b="1" dirty="0"/>
          </a:p>
          <a:p>
            <a:endParaRPr lang="en-US" sz="2000" b="1" dirty="0"/>
          </a:p>
          <a:p>
            <a:pPr marL="228600" indent="-228600">
              <a:buAutoNum type="arabicPeriod"/>
            </a:pPr>
            <a:r>
              <a:rPr lang="en-US" sz="1600" dirty="0"/>
              <a:t>Unsolicited bulk E-Mail (UBE)</a:t>
            </a:r>
          </a:p>
          <a:p>
            <a:pPr marL="228600" indent="-228600">
              <a:buAutoNum type="arabicPeriod"/>
            </a:pPr>
            <a:endParaRPr lang="en-US" sz="1600" dirty="0"/>
          </a:p>
          <a:p>
            <a:pPr marL="228600" indent="-228600">
              <a:buAutoNum type="arabicPeriod"/>
            </a:pPr>
            <a:r>
              <a:rPr lang="en-US" sz="1600" dirty="0"/>
              <a:t>Unsolicited commercial E-Mail (UCE) </a:t>
            </a:r>
          </a:p>
          <a:p>
            <a:pPr marL="228600" indent="-228600">
              <a:buAutoNum type="arabicPeriod"/>
            </a:pPr>
            <a:endParaRPr lang="en-US" sz="1600" dirty="0"/>
          </a:p>
          <a:p>
            <a:endParaRPr lang="en-US" sz="1600" dirty="0"/>
          </a:p>
          <a:p>
            <a:endParaRPr lang="en-US" sz="1600" dirty="0"/>
          </a:p>
        </p:txBody>
      </p:sp>
    </p:spTree>
    <p:extLst>
      <p:ext uri="{BB962C8B-B14F-4D97-AF65-F5344CB8AC3E}">
        <p14:creationId xmlns:p14="http://schemas.microsoft.com/office/powerpoint/2010/main" val="3312014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57200" y="533400"/>
            <a:ext cx="8305800" cy="6063198"/>
          </a:xfrm>
          <a:prstGeom prst="rect">
            <a:avLst/>
          </a:prstGeom>
        </p:spPr>
        <p:txBody>
          <a:bodyPr wrap="square">
            <a:spAutoFit/>
          </a:bodyPr>
          <a:lstStyle/>
          <a:p>
            <a:endParaRPr lang="en-US" sz="1600" dirty="0"/>
          </a:p>
          <a:p>
            <a:endParaRPr lang="en-US" sz="1600" dirty="0"/>
          </a:p>
          <a:p>
            <a:r>
              <a:rPr lang="en-US" b="1" dirty="0"/>
              <a:t>Tactics used by a phisher</a:t>
            </a:r>
            <a:endParaRPr lang="en-US" sz="2000" b="1" dirty="0"/>
          </a:p>
          <a:p>
            <a:endParaRPr lang="en-US" sz="1600" dirty="0"/>
          </a:p>
          <a:p>
            <a:pPr marL="228600" indent="-228600">
              <a:buAutoNum type="arabicPeriod"/>
            </a:pPr>
            <a:r>
              <a:rPr lang="en-US" sz="1600" dirty="0"/>
              <a:t>Names of legitimate organizations</a:t>
            </a:r>
          </a:p>
          <a:p>
            <a:pPr marL="228600" indent="-228600">
              <a:buAutoNum type="arabicPeriod"/>
            </a:pPr>
            <a:endParaRPr lang="en-US" sz="1600" dirty="0"/>
          </a:p>
          <a:p>
            <a:pPr marL="228600" indent="-228600">
              <a:buAutoNum type="arabicPeriod"/>
            </a:pPr>
            <a:r>
              <a:rPr lang="en-US" sz="1600" dirty="0"/>
              <a:t>“From” a real employee</a:t>
            </a:r>
          </a:p>
          <a:p>
            <a:pPr marL="228600" indent="-228600">
              <a:buAutoNum type="arabicPeriod"/>
            </a:pPr>
            <a:endParaRPr lang="en-US" sz="1600" dirty="0"/>
          </a:p>
          <a:p>
            <a:pPr marL="228600" indent="-228600">
              <a:buAutoNum type="arabicPeriod"/>
            </a:pPr>
            <a:r>
              <a:rPr lang="en-US" sz="1600" dirty="0"/>
              <a:t>URLs that “look right”</a:t>
            </a:r>
          </a:p>
          <a:p>
            <a:pPr marL="228600" indent="-228600">
              <a:buAutoNum type="arabicPeriod"/>
            </a:pPr>
            <a:endParaRPr lang="en-US" sz="1600" dirty="0"/>
          </a:p>
          <a:p>
            <a:pPr marL="228600" indent="-228600">
              <a:buAutoNum type="arabicPeriod"/>
            </a:pPr>
            <a:r>
              <a:rPr lang="en-US" sz="1600" dirty="0"/>
              <a:t>Urgent messages</a:t>
            </a:r>
          </a:p>
          <a:p>
            <a:pPr marL="228600" indent="-228600">
              <a:buAutoNum type="arabicPeriod"/>
            </a:pPr>
            <a:endParaRPr lang="en-US" sz="1600" dirty="0"/>
          </a:p>
          <a:p>
            <a:pPr marL="228600" indent="-228600">
              <a:buAutoNum type="arabicPeriod"/>
            </a:pPr>
            <a:endParaRPr lang="en-US" sz="1600" dirty="0"/>
          </a:p>
          <a:p>
            <a:r>
              <a:rPr lang="en-US" b="1" dirty="0"/>
              <a:t>Phrases used to entice the user</a:t>
            </a:r>
          </a:p>
          <a:p>
            <a:endParaRPr lang="en-US" sz="1600" dirty="0"/>
          </a:p>
          <a:p>
            <a:pPr marL="228600" indent="-228600">
              <a:buAutoNum type="arabicPeriod"/>
            </a:pPr>
            <a:r>
              <a:rPr lang="en-US" sz="1600" dirty="0"/>
              <a:t>“Verify your account”</a:t>
            </a:r>
          </a:p>
          <a:p>
            <a:pPr marL="228600" indent="-228600">
              <a:buAutoNum type="arabicPeriod"/>
            </a:pPr>
            <a:endParaRPr lang="en-US" sz="1600" dirty="0"/>
          </a:p>
          <a:p>
            <a:pPr marL="228600" indent="-228600">
              <a:buAutoNum type="arabicPeriod"/>
            </a:pPr>
            <a:r>
              <a:rPr lang="en-US" sz="1600" dirty="0"/>
              <a:t>“You have won the lottery”</a:t>
            </a:r>
          </a:p>
          <a:p>
            <a:pPr marL="228600" indent="-228600">
              <a:buAutoNum type="arabicPeriod"/>
            </a:pPr>
            <a:endParaRPr lang="en-US" sz="1600" dirty="0"/>
          </a:p>
          <a:p>
            <a:pPr marL="228600" indent="-228600">
              <a:buAutoNum type="arabicPeriod"/>
            </a:pPr>
            <a:r>
              <a:rPr lang="en-US" sz="1600" dirty="0"/>
              <a:t>“If you don’t respond within 48 hours, your account will be closed” </a:t>
            </a:r>
          </a:p>
          <a:p>
            <a:pPr marL="228600" indent="-228600">
              <a:buAutoNum type="arabicPeriod"/>
            </a:pPr>
            <a:endParaRPr lang="en-US" sz="1600" dirty="0"/>
          </a:p>
          <a:p>
            <a:r>
              <a:rPr lang="en-US" sz="1600" dirty="0">
                <a:hlinkClick r:id="rId3"/>
              </a:rPr>
              <a:t>www.breakthechain.org</a:t>
            </a:r>
            <a:endParaRPr lang="en-US" sz="1600" dirty="0"/>
          </a:p>
          <a:p>
            <a:r>
              <a:rPr lang="en-US" sz="1600" dirty="0">
                <a:hlinkClick r:id="rId4"/>
              </a:rPr>
              <a:t>www.hoaxbusters.org</a:t>
            </a:r>
            <a:endParaRPr lang="en-US" sz="1600" dirty="0"/>
          </a:p>
          <a:p>
            <a:endParaRPr lang="en-US" sz="1600" dirty="0"/>
          </a:p>
        </p:txBody>
      </p:sp>
    </p:spTree>
    <p:extLst>
      <p:ext uri="{BB962C8B-B14F-4D97-AF65-F5344CB8AC3E}">
        <p14:creationId xmlns:p14="http://schemas.microsoft.com/office/powerpoint/2010/main" val="1449825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0B6B292-A6F9-A186-06DC-B5932F50034E}"/>
              </a:ext>
            </a:extLst>
          </p:cNvPr>
          <p:cNvSpPr txBox="1"/>
          <p:nvPr/>
        </p:nvSpPr>
        <p:spPr>
          <a:xfrm>
            <a:off x="609600" y="313809"/>
            <a:ext cx="4572000" cy="369332"/>
          </a:xfrm>
          <a:prstGeom prst="rect">
            <a:avLst/>
          </a:prstGeom>
          <a:noFill/>
        </p:spPr>
        <p:txBody>
          <a:bodyPr wrap="square">
            <a:spAutoFit/>
          </a:bodyPr>
          <a:lstStyle/>
          <a:p>
            <a:r>
              <a:rPr lang="en-US" b="1" dirty="0"/>
              <a:t>Tactics used by a phisher</a:t>
            </a:r>
            <a:endParaRPr lang="en-US" sz="2000" b="1" dirty="0"/>
          </a:p>
        </p:txBody>
      </p:sp>
      <p:pic>
        <p:nvPicPr>
          <p:cNvPr id="9" name="Picture 8">
            <a:extLst>
              <a:ext uri="{FF2B5EF4-FFF2-40B4-BE49-F238E27FC236}">
                <a16:creationId xmlns:a16="http://schemas.microsoft.com/office/drawing/2014/main" id="{3D60F978-E608-8171-9C1C-644821571DAC}"/>
              </a:ext>
            </a:extLst>
          </p:cNvPr>
          <p:cNvPicPr>
            <a:picLocks noChangeAspect="1"/>
          </p:cNvPicPr>
          <p:nvPr/>
        </p:nvPicPr>
        <p:blipFill>
          <a:blip r:embed="rId3"/>
          <a:stretch>
            <a:fillRect/>
          </a:stretch>
        </p:blipFill>
        <p:spPr>
          <a:xfrm>
            <a:off x="442912" y="838200"/>
            <a:ext cx="8258175" cy="5638800"/>
          </a:xfrm>
          <a:prstGeom prst="rect">
            <a:avLst/>
          </a:prstGeom>
        </p:spPr>
      </p:pic>
    </p:spTree>
    <p:extLst>
      <p:ext uri="{BB962C8B-B14F-4D97-AF65-F5344CB8AC3E}">
        <p14:creationId xmlns:p14="http://schemas.microsoft.com/office/powerpoint/2010/main" val="386172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4438" y="55563"/>
            <a:ext cx="1239837" cy="4429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0" y="523744"/>
            <a:ext cx="8153400" cy="5478423"/>
          </a:xfrm>
          <a:prstGeom prst="rect">
            <a:avLst/>
          </a:prstGeom>
        </p:spPr>
        <p:txBody>
          <a:bodyPr wrap="square">
            <a:spAutoFit/>
          </a:bodyPr>
          <a:lstStyle/>
          <a:p>
            <a:endParaRPr lang="en-US" sz="2000" b="1" dirty="0"/>
          </a:p>
          <a:p>
            <a:r>
              <a:rPr lang="en-US" b="1" dirty="0"/>
              <a:t>Hoax E-Mails</a:t>
            </a:r>
          </a:p>
          <a:p>
            <a:endParaRPr lang="en-US" sz="2400" b="1" dirty="0"/>
          </a:p>
          <a:p>
            <a:pPr marL="171450" indent="-171450">
              <a:buFont typeface="Wingdings" pitchFamily="2" charset="2"/>
              <a:buChar char="ü"/>
            </a:pPr>
            <a:r>
              <a:rPr lang="en-US" sz="1600" dirty="0"/>
              <a:t>Deliberate attempt to deceive or trick a user into believing or accepting that something is real.</a:t>
            </a:r>
          </a:p>
          <a:p>
            <a:pPr marL="171450" indent="-171450">
              <a:buFont typeface="Wingdings" pitchFamily="2" charset="2"/>
              <a:buChar char="ü"/>
            </a:pPr>
            <a:endParaRPr lang="en-US" sz="1600" dirty="0"/>
          </a:p>
          <a:p>
            <a:pPr marL="171450" indent="-171450">
              <a:buFont typeface="Wingdings" pitchFamily="2" charset="2"/>
              <a:buChar char="ü"/>
            </a:pPr>
            <a:r>
              <a:rPr lang="en-US" sz="1600" dirty="0"/>
              <a:t>Hoax E-Mails may or may not be Spam E-Mails.</a:t>
            </a:r>
          </a:p>
          <a:p>
            <a:pPr marL="171450" indent="-171450">
              <a:buFont typeface="Wingdings" pitchFamily="2" charset="2"/>
              <a:buChar char="ü"/>
            </a:pPr>
            <a:endParaRPr lang="en-US" dirty="0"/>
          </a:p>
          <a:p>
            <a:pPr marL="171450" indent="-171450">
              <a:buFont typeface="Wingdings" pitchFamily="2" charset="2"/>
              <a:buChar char="ü"/>
            </a:pPr>
            <a:endParaRPr lang="en-US" dirty="0"/>
          </a:p>
          <a:p>
            <a:r>
              <a:rPr lang="en-US" b="1" dirty="0"/>
              <a:t>Methods of Phishing</a:t>
            </a:r>
          </a:p>
          <a:p>
            <a:endParaRPr lang="en-US" sz="2400" b="1" dirty="0"/>
          </a:p>
          <a:p>
            <a:pPr marL="228600" indent="-228600">
              <a:buAutoNum type="arabicPeriod"/>
            </a:pPr>
            <a:r>
              <a:rPr lang="en-US" sz="1600" dirty="0"/>
              <a:t>Dragnet (use of spammed E-Mails)</a:t>
            </a:r>
          </a:p>
          <a:p>
            <a:pPr marL="228600" indent="-228600">
              <a:buAutoNum type="arabicPeriod"/>
            </a:pPr>
            <a:endParaRPr lang="en-US" sz="1600" dirty="0"/>
          </a:p>
          <a:p>
            <a:r>
              <a:rPr lang="en-US" sz="1600" dirty="0"/>
              <a:t>2. Rod-and-reel (identifying specific prospective victims in advance and convey false information to them to prompt their disclosure of personal and financial data)</a:t>
            </a:r>
          </a:p>
          <a:p>
            <a:endParaRPr lang="en-US" sz="1600" dirty="0"/>
          </a:p>
          <a:p>
            <a:r>
              <a:rPr lang="en-US" sz="1600" dirty="0"/>
              <a:t>3. Lobsterpot (focuses upon use of spoofed websites)</a:t>
            </a:r>
          </a:p>
          <a:p>
            <a:endParaRPr lang="en-US" sz="1600" dirty="0"/>
          </a:p>
          <a:p>
            <a:r>
              <a:rPr lang="en-US" sz="1600" dirty="0"/>
              <a:t>4. Gillnet (relies far less on social engineering techniques and phishers introduce Malicious Code into E-Mails and websites) </a:t>
            </a:r>
            <a:endParaRPr lang="en-US" dirty="0"/>
          </a:p>
          <a:p>
            <a:pPr marL="171450" indent="-171450">
              <a:buFont typeface="Wingdings" pitchFamily="2" charset="2"/>
              <a:buChar char="ü"/>
            </a:pPr>
            <a:endParaRPr lang="en-US" dirty="0"/>
          </a:p>
        </p:txBody>
      </p:sp>
    </p:spTree>
    <p:extLst>
      <p:ext uri="{BB962C8B-B14F-4D97-AF65-F5344CB8AC3E}">
        <p14:creationId xmlns:p14="http://schemas.microsoft.com/office/powerpoint/2010/main" val="1221370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1760</TotalTime>
  <Words>1693</Words>
  <Application>Microsoft Office PowerPoint</Application>
  <PresentationFormat>On-screen Show (4:3)</PresentationFormat>
  <Paragraphs>292</Paragraphs>
  <Slides>42</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Arial</vt:lpstr>
      <vt:lpstr>Baskerville Old Face</vt:lpstr>
      <vt:lpstr>Calibri</vt:lpstr>
      <vt:lpstr>MuseoSans</vt:lpstr>
      <vt:lpstr>Wingdings</vt:lpstr>
      <vt:lpstr>Office Theme</vt:lpstr>
      <vt:lpstr>PowerPoint Presentation</vt:lpstr>
      <vt:lpstr>Unit-4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Das, Rupnarayan - New Delhi</dc:creator>
  <cp:lastModifiedBy>ADMIN</cp:lastModifiedBy>
  <cp:revision>214</cp:revision>
  <dcterms:created xsi:type="dcterms:W3CDTF">2013-02-04T04:52:43Z</dcterms:created>
  <dcterms:modified xsi:type="dcterms:W3CDTF">2023-03-04T05:22:53Z</dcterms:modified>
</cp:coreProperties>
</file>